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60" r:id="rId4"/>
    <p:sldId id="266" r:id="rId5"/>
    <p:sldId id="261" r:id="rId6"/>
    <p:sldId id="262" r:id="rId7"/>
    <p:sldId id="263" r:id="rId8"/>
    <p:sldId id="264" r:id="rId9"/>
    <p:sldId id="265" r:id="rId10"/>
    <p:sldId id="290" r:id="rId11"/>
    <p:sldId id="291" r:id="rId12"/>
    <p:sldId id="292" r:id="rId13"/>
    <p:sldId id="293" r:id="rId14"/>
    <p:sldId id="295" r:id="rId15"/>
    <p:sldId id="294" r:id="rId16"/>
    <p:sldId id="296" r:id="rId17"/>
    <p:sldId id="297" r:id="rId18"/>
    <p:sldId id="298" r:id="rId19"/>
    <p:sldId id="272" r:id="rId20"/>
    <p:sldId id="273" r:id="rId21"/>
    <p:sldId id="274" r:id="rId22"/>
    <p:sldId id="275" r:id="rId23"/>
    <p:sldId id="276" r:id="rId24"/>
    <p:sldId id="277" r:id="rId25"/>
    <p:sldId id="258" r:id="rId26"/>
    <p:sldId id="268" r:id="rId27"/>
    <p:sldId id="300" r:id="rId28"/>
    <p:sldId id="270" r:id="rId29"/>
    <p:sldId id="279" r:id="rId30"/>
    <p:sldId id="302" r:id="rId31"/>
    <p:sldId id="301" r:id="rId32"/>
    <p:sldId id="303" r:id="rId33"/>
    <p:sldId id="317" r:id="rId34"/>
    <p:sldId id="326" r:id="rId35"/>
    <p:sldId id="327" r:id="rId36"/>
    <p:sldId id="306" r:id="rId37"/>
    <p:sldId id="324" r:id="rId38"/>
    <p:sldId id="325" r:id="rId39"/>
    <p:sldId id="322" r:id="rId40"/>
    <p:sldId id="307" r:id="rId41"/>
    <p:sldId id="304" r:id="rId42"/>
    <p:sldId id="286" r:id="rId43"/>
    <p:sldId id="287" r:id="rId44"/>
    <p:sldId id="288" r:id="rId45"/>
    <p:sldId id="289" r:id="rId46"/>
    <p:sldId id="308" r:id="rId47"/>
    <p:sldId id="309" r:id="rId48"/>
    <p:sldId id="310" r:id="rId49"/>
    <p:sldId id="311" r:id="rId50"/>
    <p:sldId id="312" r:id="rId51"/>
    <p:sldId id="313" r:id="rId52"/>
    <p:sldId id="315" r:id="rId53"/>
    <p:sldId id="328" r:id="rId54"/>
    <p:sldId id="331" r:id="rId55"/>
    <p:sldId id="333" r:id="rId56"/>
    <p:sldId id="334" r:id="rId57"/>
    <p:sldId id="335" r:id="rId58"/>
    <p:sldId id="336" r:id="rId59"/>
    <p:sldId id="33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706" autoAdjust="0"/>
  </p:normalViewPr>
  <p:slideViewPr>
    <p:cSldViewPr snapToGrid="0">
      <p:cViewPr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D806-631D-4CEE-80C4-9D93FC609938}" type="datetimeFigureOut">
              <a:rPr lang="en-IN" smtClean="0"/>
              <a:t>15-03-2023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80F6B-97ED-4337-B94E-90BD23A8D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20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ABD3A6F-4803-EA48-88C1-936925F5627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anose="020F050202020403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0119C0CA-F119-485C-9544-6F32740C0121}" type="slidenum">
              <a:rPr lang="en-US" altLang="en-US">
                <a:solidFill>
                  <a:srgbClr val="000000"/>
                </a:solidFill>
              </a:rPr>
              <a:pPr eaLnBrk="1" hangingPunct="1"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4515" name="Rectangle 1">
            <a:extLst>
              <a:ext uri="{FF2B5EF4-FFF2-40B4-BE49-F238E27FC236}">
                <a16:creationId xmlns:a16="http://schemas.microsoft.com/office/drawing/2014/main" id="{297E34AC-7E7E-C9A2-C720-18ABD4DE72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4516" name="Rectangle 2">
            <a:extLst>
              <a:ext uri="{FF2B5EF4-FFF2-40B4-BE49-F238E27FC236}">
                <a16:creationId xmlns:a16="http://schemas.microsoft.com/office/drawing/2014/main" id="{BA1C3B76-A527-1E8A-8322-04588920F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208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27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20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11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75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46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61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1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2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63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A5C2-CEA3-236A-E7B7-2AFB7076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FC509499-0087-5AA2-A23E-B48F0198405C}"/>
              </a:ext>
            </a:extLst>
          </p:cNvPr>
          <p:cNvSpPr>
            <a:spLocks noGrp="1"/>
          </p:cNvSpPr>
          <p:nvPr>
            <p:ph type="dgm" idx="1"/>
          </p:nvPr>
        </p:nvSpPr>
        <p:spPr>
          <a:xfrm>
            <a:off x="914400" y="1752600"/>
            <a:ext cx="10363200" cy="434340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9C7B7-C716-621A-74F5-C16C7640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400800"/>
            <a:ext cx="44704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CMPUT101 Introduction to Computing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75D5-AA08-7AB0-7649-8374773E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0" y="6400800"/>
            <a:ext cx="30480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(c) Yngvi Bjornsson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A3F4E-61DE-21A1-1E6C-0249A77D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fld id="{DA8F8B9F-8FFA-40E7-A07A-29B4D0A434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92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4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69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1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18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026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9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218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A20CFA-EDB3-4DF3-A764-4824CB421DEE}" type="datetimeFigureOut">
              <a:rPr lang="en-IN" smtClean="0"/>
              <a:t>15-03-2023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35C51E-BB71-48FD-9919-05E4433A6C3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304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1C81-80E3-F29E-2CF1-9736624F2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Organization and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8DF20-E272-8B81-DE5F-8C0748CF7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83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111D358-EA9B-7135-77F2-F2CA03405F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0829" y="464189"/>
            <a:ext cx="9601200" cy="1303337"/>
          </a:xfrm>
        </p:spPr>
        <p:txBody>
          <a:bodyPr/>
          <a:lstStyle/>
          <a:p>
            <a:r>
              <a:rPr lang="en-US" altLang="en-US" dirty="0"/>
              <a:t>Hardware</a:t>
            </a:r>
            <a:endParaRPr lang="en-IN" altLang="en-US" dirty="0"/>
          </a:p>
        </p:txBody>
      </p:sp>
      <p:pic>
        <p:nvPicPr>
          <p:cNvPr id="5123" name="Picture 5" descr="Motherboard1">
            <a:extLst>
              <a:ext uri="{FF2B5EF4-FFF2-40B4-BE49-F238E27FC236}">
                <a16:creationId xmlns:a16="http://schemas.microsoft.com/office/drawing/2014/main" id="{5CE1581E-7322-A198-2FFF-270FF6DA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00523"/>
            <a:ext cx="50292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6BA1879-C44E-8C20-2222-E45BF88F57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5229" y="266226"/>
            <a:ext cx="9601200" cy="1303337"/>
          </a:xfrm>
        </p:spPr>
        <p:txBody>
          <a:bodyPr/>
          <a:lstStyle/>
          <a:p>
            <a:r>
              <a:rPr lang="en-US" altLang="en-US" dirty="0"/>
              <a:t>Motherboard</a:t>
            </a:r>
            <a:endParaRPr lang="en-IN" altLang="en-US" dirty="0"/>
          </a:p>
        </p:txBody>
      </p:sp>
      <p:pic>
        <p:nvPicPr>
          <p:cNvPr id="6147" name="Picture 5" descr="Motherboard2">
            <a:extLst>
              <a:ext uri="{FF2B5EF4-FFF2-40B4-BE49-F238E27FC236}">
                <a16:creationId xmlns:a16="http://schemas.microsoft.com/office/drawing/2014/main" id="{1CD12452-DFFE-1CB0-2C5B-07A4A88F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5400"/>
            <a:ext cx="51054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88D2AE-46D3-E3CC-CB15-17BDE6C457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9497" y="356393"/>
            <a:ext cx="9601200" cy="1303337"/>
          </a:xfrm>
        </p:spPr>
        <p:txBody>
          <a:bodyPr/>
          <a:lstStyle/>
          <a:p>
            <a:r>
              <a:rPr lang="en-US" altLang="en-US" dirty="0"/>
              <a:t>Motherboard</a:t>
            </a:r>
            <a:endParaRPr lang="en-IN" altLang="en-US" dirty="0"/>
          </a:p>
        </p:txBody>
      </p:sp>
      <p:pic>
        <p:nvPicPr>
          <p:cNvPr id="7171" name="Picture 5" descr="motherboard-callouts">
            <a:extLst>
              <a:ext uri="{FF2B5EF4-FFF2-40B4-BE49-F238E27FC236}">
                <a16:creationId xmlns:a16="http://schemas.microsoft.com/office/drawing/2014/main" id="{02B78490-540A-D45A-4734-279CEB76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181600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motherboard-dt">
            <a:extLst>
              <a:ext uri="{FF2B5EF4-FFF2-40B4-BE49-F238E27FC236}">
                <a16:creationId xmlns:a16="http://schemas.microsoft.com/office/drawing/2014/main" id="{62D34EC0-6225-C33D-28C4-45ECAC10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74" y="457200"/>
            <a:ext cx="52006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32C638E-8F6E-E1B3-F32A-4E0820050E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985" y="303933"/>
            <a:ext cx="9601200" cy="1303337"/>
          </a:xfrm>
        </p:spPr>
        <p:txBody>
          <a:bodyPr/>
          <a:lstStyle/>
          <a:p>
            <a:r>
              <a:rPr lang="en-US" altLang="en-US" dirty="0"/>
              <a:t>Previous Motherboard</a:t>
            </a:r>
            <a:endParaRPr lang="en-IN" altLang="en-US" dirty="0"/>
          </a:p>
        </p:txBody>
      </p:sp>
      <p:pic>
        <p:nvPicPr>
          <p:cNvPr id="9219" name="Picture 5" descr="cpu-8085-88">
            <a:extLst>
              <a:ext uri="{FF2B5EF4-FFF2-40B4-BE49-F238E27FC236}">
                <a16:creationId xmlns:a16="http://schemas.microsoft.com/office/drawing/2014/main" id="{D6ECA79F-8480-8217-D9E3-2CB1B6BA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75438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7FCC5DC-63D6-0884-CB3C-36129E8F8D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08668" y="296863"/>
            <a:ext cx="9601200" cy="1303337"/>
          </a:xfrm>
        </p:spPr>
        <p:txBody>
          <a:bodyPr/>
          <a:lstStyle/>
          <a:p>
            <a:r>
              <a:rPr lang="en-US" altLang="en-US" dirty="0"/>
              <a:t>Input Devices</a:t>
            </a:r>
            <a:endParaRPr lang="en-IN" altLang="en-US" dirty="0"/>
          </a:p>
        </p:txBody>
      </p:sp>
      <p:pic>
        <p:nvPicPr>
          <p:cNvPr id="10243" name="Picture 7" descr="das_keyboard_lrg">
            <a:extLst>
              <a:ext uri="{FF2B5EF4-FFF2-40B4-BE49-F238E27FC236}">
                <a16:creationId xmlns:a16="http://schemas.microsoft.com/office/drawing/2014/main" id="{B3059897-592B-01B7-F918-97DFF9CB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1981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9" descr="computer_mouse">
            <a:extLst>
              <a:ext uri="{FF2B5EF4-FFF2-40B4-BE49-F238E27FC236}">
                <a16:creationId xmlns:a16="http://schemas.microsoft.com/office/drawing/2014/main" id="{551C6816-5E68-CF30-1860-02BFD42B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1" descr="scanner">
            <a:extLst>
              <a:ext uri="{FF2B5EF4-FFF2-40B4-BE49-F238E27FC236}">
                <a16:creationId xmlns:a16="http://schemas.microsoft.com/office/drawing/2014/main" id="{ECF30E34-B544-5399-A9FB-AD6AC428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676400"/>
            <a:ext cx="1828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3" descr="product_image">
            <a:extLst>
              <a:ext uri="{FF2B5EF4-FFF2-40B4-BE49-F238E27FC236}">
                <a16:creationId xmlns:a16="http://schemas.microsoft.com/office/drawing/2014/main" id="{90FFD40E-342D-F831-B71D-370242DA6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962400"/>
            <a:ext cx="11049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5" descr="silver_">
            <a:extLst>
              <a:ext uri="{FF2B5EF4-FFF2-40B4-BE49-F238E27FC236}">
                <a16:creationId xmlns:a16="http://schemas.microsoft.com/office/drawing/2014/main" id="{B74CBE49-59AF-CA4D-294D-344FF7AC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338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7" descr="computer-headset-and-microphone">
            <a:extLst>
              <a:ext uri="{FF2B5EF4-FFF2-40B4-BE49-F238E27FC236}">
                <a16:creationId xmlns:a16="http://schemas.microsoft.com/office/drawing/2014/main" id="{554046BD-0ED8-6930-8FB4-370C4160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8862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AD30D60-07DC-01FD-7289-C8F7603BA6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66887" y="619731"/>
            <a:ext cx="9601200" cy="1303337"/>
          </a:xfrm>
        </p:spPr>
        <p:txBody>
          <a:bodyPr/>
          <a:lstStyle/>
          <a:p>
            <a:r>
              <a:rPr lang="en-US" altLang="en-US" dirty="0"/>
              <a:t>Input Devices</a:t>
            </a:r>
            <a:endParaRPr lang="en-IN" altLang="en-US" dirty="0"/>
          </a:p>
        </p:txBody>
      </p:sp>
      <p:pic>
        <p:nvPicPr>
          <p:cNvPr id="11267" name="Picture 5" descr="logitechFreedomJoystickWirelesss">
            <a:extLst>
              <a:ext uri="{FF2B5EF4-FFF2-40B4-BE49-F238E27FC236}">
                <a16:creationId xmlns:a16="http://schemas.microsoft.com/office/drawing/2014/main" id="{288BDC6A-EFC8-DA6B-F97F-FE7C00C2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19" y="25908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7" descr="lightpen">
            <a:extLst>
              <a:ext uri="{FF2B5EF4-FFF2-40B4-BE49-F238E27FC236}">
                <a16:creationId xmlns:a16="http://schemas.microsoft.com/office/drawing/2014/main" id="{7930506F-C198-95C5-7AD3-94C130E2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66975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9" descr="51Trackball">
            <a:extLst>
              <a:ext uri="{FF2B5EF4-FFF2-40B4-BE49-F238E27FC236}">
                <a16:creationId xmlns:a16="http://schemas.microsoft.com/office/drawing/2014/main" id="{AFAC5ECA-29BD-95F5-AFCC-8B1AC066A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36" y="2590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9C62781-F4D1-0374-F6B9-E27569514A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411556"/>
            <a:ext cx="9601200" cy="1303337"/>
          </a:xfrm>
        </p:spPr>
        <p:txBody>
          <a:bodyPr/>
          <a:lstStyle/>
          <a:p>
            <a:r>
              <a:rPr lang="en-US" altLang="en-US" dirty="0"/>
              <a:t>Memory Devices</a:t>
            </a:r>
            <a:endParaRPr lang="en-IN" altLang="en-US" dirty="0"/>
          </a:p>
        </p:txBody>
      </p:sp>
      <p:pic>
        <p:nvPicPr>
          <p:cNvPr id="12291" name="Picture 5" descr="magnetic_tape">
            <a:extLst>
              <a:ext uri="{FF2B5EF4-FFF2-40B4-BE49-F238E27FC236}">
                <a16:creationId xmlns:a16="http://schemas.microsoft.com/office/drawing/2014/main" id="{96FCBAE9-5A84-DFD6-BCB3-422E2E15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1"/>
            <a:ext cx="22860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7" descr="dysan_floppy_disk_011">
            <a:extLst>
              <a:ext uri="{FF2B5EF4-FFF2-40B4-BE49-F238E27FC236}">
                <a16:creationId xmlns:a16="http://schemas.microsoft.com/office/drawing/2014/main" id="{F2056E92-F9B9-8265-8754-24C1B7F1D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1676400"/>
            <a:ext cx="16176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9" descr="z_ibm_ultrastar36zx">
            <a:extLst>
              <a:ext uri="{FF2B5EF4-FFF2-40B4-BE49-F238E27FC236}">
                <a16:creationId xmlns:a16="http://schemas.microsoft.com/office/drawing/2014/main" id="{88B313E9-841E-7539-A714-C8A9B486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676400"/>
            <a:ext cx="16684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1" descr="CD">
            <a:extLst>
              <a:ext uri="{FF2B5EF4-FFF2-40B4-BE49-F238E27FC236}">
                <a16:creationId xmlns:a16="http://schemas.microsoft.com/office/drawing/2014/main" id="{ED4B0DE6-29E4-FBE2-395E-B03043D8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905000"/>
            <a:ext cx="14478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3" descr="DVD">
            <a:extLst>
              <a:ext uri="{FF2B5EF4-FFF2-40B4-BE49-F238E27FC236}">
                <a16:creationId xmlns:a16="http://schemas.microsoft.com/office/drawing/2014/main" id="{01866116-1C59-4928-B08E-1C9435E1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43401"/>
            <a:ext cx="14097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5" descr="pendrive1">
            <a:extLst>
              <a:ext uri="{FF2B5EF4-FFF2-40B4-BE49-F238E27FC236}">
                <a16:creationId xmlns:a16="http://schemas.microsoft.com/office/drawing/2014/main" id="{BF8123FF-867A-5790-DA96-24824F98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910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7" descr="buffalo_usb_ministation_hard_drive">
            <a:extLst>
              <a:ext uri="{FF2B5EF4-FFF2-40B4-BE49-F238E27FC236}">
                <a16:creationId xmlns:a16="http://schemas.microsoft.com/office/drawing/2014/main" id="{3490480C-3496-D882-FC30-AB24A9386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038600"/>
            <a:ext cx="14176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9" descr="blu-ray-disc-icon">
            <a:extLst>
              <a:ext uri="{FF2B5EF4-FFF2-40B4-BE49-F238E27FC236}">
                <a16:creationId xmlns:a16="http://schemas.microsoft.com/office/drawing/2014/main" id="{6A9F210E-9E0F-83A7-FA70-AA615D56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343400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FB8FF96-B6C3-1C01-44CE-7C228E2995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365917"/>
            <a:ext cx="9601200" cy="1303337"/>
          </a:xfrm>
        </p:spPr>
        <p:txBody>
          <a:bodyPr/>
          <a:lstStyle/>
          <a:p>
            <a:r>
              <a:rPr lang="en-US" altLang="en-US" dirty="0"/>
              <a:t>Output Devices</a:t>
            </a:r>
            <a:endParaRPr lang="en-IN" altLang="en-US" dirty="0"/>
          </a:p>
        </p:txBody>
      </p:sp>
      <p:pic>
        <p:nvPicPr>
          <p:cNvPr id="13315" name="Picture 5" descr="flat%2520panel">
            <a:extLst>
              <a:ext uri="{FF2B5EF4-FFF2-40B4-BE49-F238E27FC236}">
                <a16:creationId xmlns:a16="http://schemas.microsoft.com/office/drawing/2014/main" id="{5E8CE580-93E7-8520-D035-A0A4EF32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19812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output-devices_4">
            <a:extLst>
              <a:ext uri="{FF2B5EF4-FFF2-40B4-BE49-F238E27FC236}">
                <a16:creationId xmlns:a16="http://schemas.microsoft.com/office/drawing/2014/main" id="{0895CADD-02A7-9B5E-454B-15493D74F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21336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 descr="10421420">
            <a:extLst>
              <a:ext uri="{FF2B5EF4-FFF2-40B4-BE49-F238E27FC236}">
                <a16:creationId xmlns:a16="http://schemas.microsoft.com/office/drawing/2014/main" id="{DBBF3CAA-90B0-4344-0A97-A585F642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64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1" descr="plotter">
            <a:extLst>
              <a:ext uri="{FF2B5EF4-FFF2-40B4-BE49-F238E27FC236}">
                <a16:creationId xmlns:a16="http://schemas.microsoft.com/office/drawing/2014/main" id="{CF922559-85AA-624F-7017-A9916FDD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19812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3" descr="Headphone">
            <a:extLst>
              <a:ext uri="{FF2B5EF4-FFF2-40B4-BE49-F238E27FC236}">
                <a16:creationId xmlns:a16="http://schemas.microsoft.com/office/drawing/2014/main" id="{755829E0-7C54-DC83-7AD5-B7352465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267201"/>
            <a:ext cx="16764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37CC-0C40-8AB6-BCA3-7FCE1BC0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Evolution of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A4C9-F29F-458B-31FD-9C41AD39F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First Generation Computers (1940-1956)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Second Generation Computers (1956-1963)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Third Generation Computers (1964-1971)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Fourth Generation Computers (1971-Present)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Fifth Generation Computers (Present and Beyond)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71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0102-F69D-891E-2FBF-8A0BB6B1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6DD22-043D-143E-1C6C-C65D47AC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Refers to those attributes of a system ,visible to a programmer</a:t>
            </a:r>
          </a:p>
          <a:p>
            <a:pPr lvl="1"/>
            <a:r>
              <a:rPr lang="en-IN" sz="2400" dirty="0"/>
              <a:t>Example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Instruction set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No of bits used to represent diff data types(numbers, characters)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I/O mechanism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Techniques used for addressing memory</a:t>
            </a:r>
          </a:p>
        </p:txBody>
      </p:sp>
    </p:spTree>
    <p:extLst>
      <p:ext uri="{BB962C8B-B14F-4D97-AF65-F5344CB8AC3E}">
        <p14:creationId xmlns:p14="http://schemas.microsoft.com/office/powerpoint/2010/main" val="4066230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F29C-BA9D-DEA5-389A-7FBEF167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First Generation Computers (1940-1956)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0725CA-ADD0-E00E-BC30-C9CC49864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60036"/>
              </p:ext>
            </p:extLst>
          </p:nvPr>
        </p:nvGraphicFramePr>
        <p:xfrm>
          <a:off x="1332320" y="2693733"/>
          <a:ext cx="9847870" cy="33959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83168">
                  <a:extLst>
                    <a:ext uri="{9D8B030D-6E8A-4147-A177-3AD203B41FA5}">
                      <a16:colId xmlns:a16="http://schemas.microsoft.com/office/drawing/2014/main" val="733438676"/>
                    </a:ext>
                  </a:extLst>
                </a:gridCol>
                <a:gridCol w="6264702">
                  <a:extLst>
                    <a:ext uri="{9D8B030D-6E8A-4147-A177-3AD203B41FA5}">
                      <a16:colId xmlns:a16="http://schemas.microsoft.com/office/drawing/2014/main" val="2328216700"/>
                    </a:ext>
                  </a:extLst>
                </a:gridCol>
              </a:tblGrid>
              <a:tr h="56599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Main electronic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>
                          <a:effectLst/>
                        </a:rPr>
                        <a:t>Vacuum tube.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557170795"/>
                  </a:ext>
                </a:extLst>
              </a:tr>
              <a:tr h="56599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Programming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>
                          <a:effectLst/>
                        </a:rPr>
                        <a:t>Machine language.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725227088"/>
                  </a:ext>
                </a:extLst>
              </a:tr>
              <a:tr h="56599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Main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Magnetic tapes and magnetic drums.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659912528"/>
                  </a:ext>
                </a:extLst>
              </a:tr>
              <a:tr h="56599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Input/output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Paper tape and punched cards.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11144319"/>
                  </a:ext>
                </a:extLst>
              </a:tr>
              <a:tr h="56599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>
                          <a:effectLst/>
                        </a:rPr>
                        <a:t>Speed and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Very slow and very large in size (often taking up entire room).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913012306"/>
                  </a:ext>
                </a:extLst>
              </a:tr>
              <a:tr h="56599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Examples of the first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800" b="0" dirty="0">
                          <a:effectLst/>
                        </a:rPr>
                        <a:t>IBM 650, IBM 701, ENIAC, UNIVAC1,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1896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1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4558-8B66-49C0-2555-410A749E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Second Generation Computers (1956-1963)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84D4A8-932B-D7E7-84C2-81AEF1850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41248"/>
              </p:ext>
            </p:extLst>
          </p:nvPr>
        </p:nvGraphicFramePr>
        <p:xfrm>
          <a:off x="1206631" y="2635211"/>
          <a:ext cx="9982985" cy="347472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236333">
                  <a:extLst>
                    <a:ext uri="{9D8B030D-6E8A-4147-A177-3AD203B41FA5}">
                      <a16:colId xmlns:a16="http://schemas.microsoft.com/office/drawing/2014/main" val="4045449427"/>
                    </a:ext>
                  </a:extLst>
                </a:gridCol>
                <a:gridCol w="6746652">
                  <a:extLst>
                    <a:ext uri="{9D8B030D-6E8A-4147-A177-3AD203B41FA5}">
                      <a16:colId xmlns:a16="http://schemas.microsoft.com/office/drawing/2014/main" val="2164119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Main electronic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dirty="0">
                          <a:effectLst/>
                        </a:rPr>
                        <a:t>Transistor.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417270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>
                          <a:effectLst/>
                        </a:rPr>
                        <a:t>Programming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Machine language and assembly language.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45797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Magnetic core and magnetic tape/disk.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82156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Input/output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Magnetic tape and punched cards.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01406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Power and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Smaller in size, low power consumption, and generated less heat (in comparison with the first generation computers).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072182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>
                          <a:effectLst/>
                        </a:rPr>
                        <a:t>Examples of second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PDP-8, IBM1400 series, IBM 7090 and 7094, UNIVAC 1107, CDC 3600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690937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6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BE8C-0296-15F6-133B-C6C4B4D8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Third Generation Computers (1964-1971)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674BFF-3B97-46AC-A88D-BF901635E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59510"/>
              </p:ext>
            </p:extLst>
          </p:nvPr>
        </p:nvGraphicFramePr>
        <p:xfrm>
          <a:off x="1295402" y="2675468"/>
          <a:ext cx="9601200" cy="331998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625390">
                  <a:extLst>
                    <a:ext uri="{9D8B030D-6E8A-4147-A177-3AD203B41FA5}">
                      <a16:colId xmlns:a16="http://schemas.microsoft.com/office/drawing/2014/main" val="3292641949"/>
                    </a:ext>
                  </a:extLst>
                </a:gridCol>
                <a:gridCol w="5975810">
                  <a:extLst>
                    <a:ext uri="{9D8B030D-6E8A-4147-A177-3AD203B41FA5}">
                      <a16:colId xmlns:a16="http://schemas.microsoft.com/office/drawing/2014/main" val="4125772925"/>
                    </a:ext>
                  </a:extLst>
                </a:gridCol>
              </a:tblGrid>
              <a:tr h="594102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Main electronic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effectLst/>
                        </a:rPr>
                        <a:t>Integrated circuits (ICs)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950359975"/>
                  </a:ext>
                </a:extLst>
              </a:tr>
              <a:tr h="594102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Programming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effectLst/>
                        </a:rPr>
                        <a:t>High-level language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723506433"/>
                  </a:ext>
                </a:extLst>
              </a:tr>
              <a:tr h="594102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effectLst/>
                        </a:rPr>
                        <a:t>Large magnetic core, magnetic tape/disk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639392643"/>
                  </a:ext>
                </a:extLst>
              </a:tr>
              <a:tr h="594102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Input / output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 dirty="0">
                          <a:effectLst/>
                        </a:rPr>
                        <a:t>Magnetic tape, monitor, keyboard, printer,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853494031"/>
                  </a:ext>
                </a:extLst>
              </a:tr>
              <a:tr h="943573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Examples of third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 dirty="0">
                          <a:effectLst/>
                        </a:rPr>
                        <a:t>IBM 360, IBM 370, PDP-11, NCR 395, B6500, UNIVAC 1108,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43746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79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D926-1F69-946E-6A9B-EB5B8B5B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Fourth Generation Computers (1971-Present)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DD2146-2E37-701F-5C96-8CE2B646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55135"/>
              </p:ext>
            </p:extLst>
          </p:nvPr>
        </p:nvGraphicFramePr>
        <p:xfrm>
          <a:off x="1295402" y="2936356"/>
          <a:ext cx="9818800" cy="293951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100211">
                  <a:extLst>
                    <a:ext uri="{9D8B030D-6E8A-4147-A177-3AD203B41FA5}">
                      <a16:colId xmlns:a16="http://schemas.microsoft.com/office/drawing/2014/main" val="4068777308"/>
                    </a:ext>
                  </a:extLst>
                </a:gridCol>
                <a:gridCol w="6718589">
                  <a:extLst>
                    <a:ext uri="{9D8B030D-6E8A-4147-A177-3AD203B41FA5}">
                      <a16:colId xmlns:a16="http://schemas.microsoft.com/office/drawing/2014/main" val="3192533021"/>
                    </a:ext>
                  </a:extLst>
                </a:gridCol>
              </a:tblGrid>
              <a:tr h="942151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Main electronic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Very large-scale integration (VLSI) and the microprocessor (VLSI has thousands of transistors on a single microchip).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218894557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>
                          <a:effectLst/>
                        </a:rPr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semiconductor memory (such as RAM, ROM, etc.)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278532082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Input/output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pointing devices, optical scanning, keyboard, monitor, printer,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791742687"/>
                  </a:ext>
                </a:extLst>
              </a:tr>
              <a:tr h="79140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Examples of fourth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800" b="0" dirty="0">
                          <a:effectLst/>
                        </a:rPr>
                        <a:t>IBM PC, STAR 1000, APPLE II, Apple Macintosh, Alter 8800,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948585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546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82FD-367E-2BF0-55AD-E09F34F8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6" y="982132"/>
            <a:ext cx="11095348" cy="1303867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Fifth Generation Computers (Present and Beyond)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280087-4938-4DB0-C68D-A889C58DF8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884460"/>
              </p:ext>
            </p:extLst>
          </p:nvPr>
        </p:nvGraphicFramePr>
        <p:xfrm>
          <a:off x="226243" y="1948072"/>
          <a:ext cx="11739513" cy="424533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238580">
                  <a:extLst>
                    <a:ext uri="{9D8B030D-6E8A-4147-A177-3AD203B41FA5}">
                      <a16:colId xmlns:a16="http://schemas.microsoft.com/office/drawing/2014/main" val="1852767390"/>
                    </a:ext>
                  </a:extLst>
                </a:gridCol>
                <a:gridCol w="8500933">
                  <a:extLst>
                    <a:ext uri="{9D8B030D-6E8A-4147-A177-3AD203B41FA5}">
                      <a16:colId xmlns:a16="http://schemas.microsoft.com/office/drawing/2014/main" val="2899014963"/>
                    </a:ext>
                  </a:extLst>
                </a:gridCol>
              </a:tblGrid>
              <a:tr h="1348985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 dirty="0">
                          <a:effectLst/>
                        </a:rPr>
                        <a:t>Main electronic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Based on artificial intelligence, uses the Ultra Large-Scale Integration (ULSI) technology and parallel processing method (ULSI has millions of transistors on a single microchip and Parallel processing method use two or more microprocessors to run tasks simultaneously).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539610742"/>
                  </a:ext>
                </a:extLst>
              </a:tr>
              <a:tr h="634817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 dirty="0">
                          <a:effectLst/>
                        </a:rPr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Understand natural language (human language).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24474396"/>
                  </a:ext>
                </a:extLst>
              </a:tr>
              <a:tr h="634817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effectLst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Portable and small in size.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58567663"/>
                  </a:ext>
                </a:extLst>
              </a:tr>
              <a:tr h="991901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effectLst/>
                        </a:rPr>
                        <a:t>Input / output 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Trackpad (or touchpad), touchscreen, pen, speech input (recognize voice/speech), light scanner, printer, keyboard, monitor, mouse,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980519834"/>
                  </a:ext>
                </a:extLst>
              </a:tr>
              <a:tr h="634817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 dirty="0">
                          <a:effectLst/>
                        </a:rPr>
                        <a:t>Example of fifth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800" b="0" dirty="0">
                          <a:effectLst/>
                        </a:rPr>
                        <a:t>Desktops, laptops, </a:t>
                      </a:r>
                      <a:r>
                        <a:rPr lang="fr-FR" sz="1800" b="0" dirty="0" err="1">
                          <a:effectLst/>
                        </a:rPr>
                        <a:t>tablets</a:t>
                      </a:r>
                      <a:r>
                        <a:rPr lang="fr-FR" sz="1800" b="0" dirty="0">
                          <a:effectLst/>
                        </a:rPr>
                        <a:t>, smartphones, etc.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7720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71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128F0EB-6585-453B-1127-1A96C8D787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66887" y="400051"/>
            <a:ext cx="9601200" cy="1303337"/>
          </a:xfrm>
        </p:spPr>
        <p:txBody>
          <a:bodyPr/>
          <a:lstStyle/>
          <a:p>
            <a:r>
              <a:rPr lang="en-US" altLang="en-US" dirty="0"/>
              <a:t>Designing Computers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3671E02-FF66-830C-BD8C-19EF3167D8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2742" y="1828800"/>
            <a:ext cx="10963373" cy="1143000"/>
          </a:xfrm>
        </p:spPr>
        <p:txBody>
          <a:bodyPr/>
          <a:lstStyle/>
          <a:p>
            <a:r>
              <a:rPr lang="en-US" altLang="en-US" b="1" dirty="0">
                <a:solidFill>
                  <a:schemeClr val="tx1"/>
                </a:solidFill>
              </a:rPr>
              <a:t>All computers more or less based on the same basic design, the Von Neumann Architecture!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231C76D-843A-1605-5482-7F204534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971800"/>
            <a:ext cx="889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6C7C4C66-EF41-1DFB-EECA-E29A46B6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01" y="4119562"/>
            <a:ext cx="259080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3CCB84A1-555A-F535-D302-3A44783B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89" y="3304464"/>
            <a:ext cx="1371600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ECB198B-F04C-34D1-798D-F87A728E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12" y="3654424"/>
            <a:ext cx="2133600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6594-9834-A196-2E46-17BD94B0A3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9093" y="833482"/>
            <a:ext cx="9601200" cy="1304925"/>
          </a:xfrm>
        </p:spPr>
        <p:txBody>
          <a:bodyPr/>
          <a:lstStyle/>
          <a:p>
            <a:r>
              <a:rPr lang="en-IN" dirty="0"/>
              <a:t>Von Neumann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C2091-2B1D-5A02-BCCD-52514178BBBF}"/>
              </a:ext>
            </a:extLst>
          </p:cNvPr>
          <p:cNvSpPr txBox="1"/>
          <p:nvPr/>
        </p:nvSpPr>
        <p:spPr>
          <a:xfrm>
            <a:off x="1304042" y="2246887"/>
            <a:ext cx="99413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609600"/>
            <a:r>
              <a:rPr lang="en-US" altLang="en-US" sz="2000" b="1" dirty="0"/>
              <a:t>Model for designing and building computers, based on the following three characteristics:</a:t>
            </a:r>
          </a:p>
          <a:p>
            <a:pPr marL="609600" indent="-609600"/>
            <a:endParaRPr lang="en-US" altLang="en-US" sz="2000" b="1" dirty="0"/>
          </a:p>
          <a:p>
            <a:pPr marL="990600" lvl="1" indent="-533400">
              <a:buFont typeface="Wingdings" panose="05000000000000000000" pitchFamily="2" charset="2"/>
              <a:buChar char="Ø"/>
            </a:pPr>
            <a:r>
              <a:rPr lang="en-US" altLang="en-US" sz="2000" b="1" dirty="0"/>
              <a:t>The computer consists of four main sub-systems: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sz="2000" b="1" dirty="0">
                <a:solidFill>
                  <a:srgbClr val="00B050"/>
                </a:solidFill>
              </a:rPr>
              <a:t>Memory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sz="2000" b="1" dirty="0">
                <a:solidFill>
                  <a:srgbClr val="00B050"/>
                </a:solidFill>
              </a:rPr>
              <a:t>ALU (Arithmetic/Logic Unit)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sz="2000" b="1" dirty="0">
                <a:solidFill>
                  <a:srgbClr val="00B050"/>
                </a:solidFill>
              </a:rPr>
              <a:t>Control Unit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sz="2000" b="1" dirty="0">
                <a:solidFill>
                  <a:srgbClr val="00B050"/>
                </a:solidFill>
              </a:rPr>
              <a:t>Input/Output System (I/O)</a:t>
            </a:r>
          </a:p>
          <a:p>
            <a:pPr lvl="2"/>
            <a:endParaRPr lang="en-US" altLang="en-US" sz="2000" dirty="0"/>
          </a:p>
          <a:p>
            <a:pPr marL="990600" lvl="1" indent="-5334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Von Neumann architecture is based on the stored-program computer concept, where instruction data and program data are stored in the same memory</a:t>
            </a:r>
            <a:endParaRPr lang="en-US" altLang="en-US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9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E0F4E3F-337B-4474-695A-DE459FF7F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838200"/>
          </a:xfrm>
        </p:spPr>
        <p:txBody>
          <a:bodyPr/>
          <a:lstStyle/>
          <a:p>
            <a:r>
              <a:rPr lang="en-US" altLang="en-US" dirty="0"/>
              <a:t>The Von Neumann Architecture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A5F236FF-4953-9666-5650-D59ADDF55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097088"/>
            <a:ext cx="18288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Arial Narrow" panose="020B0606020202030204" pitchFamily="34" charset="0"/>
              </a:rPr>
              <a:t>Memory</a:t>
            </a:r>
            <a:endParaRPr lang="en-US" altLang="en-US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829DDE8-4DF0-63FD-3737-7D8E2E04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2097088"/>
            <a:ext cx="2133600" cy="2743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 dirty="0">
                <a:latin typeface="Arial Narrow" panose="020B0606020202030204" pitchFamily="34" charset="0"/>
              </a:rPr>
              <a:t>Processor (CPU)</a:t>
            </a:r>
            <a:endParaRPr lang="en-US" altLang="en-US" dirty="0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280B1081-1C5D-282E-2180-23431129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097088"/>
            <a:ext cx="18288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Arial Narrow" panose="020B0606020202030204" pitchFamily="34" charset="0"/>
              </a:rPr>
              <a:t>Input-Output</a:t>
            </a:r>
            <a:endParaRPr lang="en-US" altLang="en-US"/>
          </a:p>
        </p:txBody>
      </p:sp>
      <p:cxnSp>
        <p:nvCxnSpPr>
          <p:cNvPr id="7177" name="AutoShape 9">
            <a:extLst>
              <a:ext uri="{FF2B5EF4-FFF2-40B4-BE49-F238E27FC236}">
                <a16:creationId xmlns:a16="http://schemas.microsoft.com/office/drawing/2014/main" id="{7F9359B2-D2F9-CD70-DD04-716CE2112D9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838701" y="839788"/>
            <a:ext cx="12700" cy="2514601"/>
          </a:xfrm>
          <a:prstGeom prst="bentConnector3">
            <a:avLst>
              <a:gd name="adj1" fmla="val 1800000"/>
            </a:avLst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78" name="AutoShape 10">
            <a:extLst>
              <a:ext uri="{FF2B5EF4-FFF2-40B4-BE49-F238E27FC236}">
                <a16:creationId xmlns:a16="http://schemas.microsoft.com/office/drawing/2014/main" id="{BB29B749-EA95-47ED-AE31-A5D46921E7A1}"/>
              </a:ext>
            </a:extLst>
          </p:cNvPr>
          <p:cNvCxnSpPr>
            <a:cxnSpLocks noChangeShapeType="1"/>
            <a:stCxn id="7173" idx="0"/>
            <a:endCxn id="7174" idx="0"/>
          </p:cNvCxnSpPr>
          <p:nvPr/>
        </p:nvCxnSpPr>
        <p:spPr bwMode="auto">
          <a:xfrm rot="5400000" flipH="1" flipV="1">
            <a:off x="7429500" y="763589"/>
            <a:ext cx="12700" cy="2666999"/>
          </a:xfrm>
          <a:prstGeom prst="bentConnector3">
            <a:avLst>
              <a:gd name="adj1" fmla="val 1800000"/>
            </a:avLst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9" name="Rectangle 11">
            <a:extLst>
              <a:ext uri="{FF2B5EF4-FFF2-40B4-BE49-F238E27FC236}">
                <a16:creationId xmlns:a16="http://schemas.microsoft.com/office/drawing/2014/main" id="{9A37E6D9-02C4-1330-F456-9B8A432B6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850" y="3343827"/>
            <a:ext cx="16002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>
                <a:latin typeface="Arial Narrow" panose="020B0606020202030204" pitchFamily="34" charset="0"/>
              </a:rPr>
              <a:t>Control Unit</a:t>
            </a:r>
            <a:endParaRPr lang="en-US" altLang="en-US" dirty="0"/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7B6EAADD-C410-095D-934D-19FB73E5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850" y="4092369"/>
            <a:ext cx="16002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Arial Narrow" panose="020B0606020202030204" pitchFamily="34" charset="0"/>
              </a:rPr>
              <a:t>ALU</a:t>
            </a:r>
            <a:endParaRPr lang="en-US" altLang="en-US"/>
          </a:p>
        </p:txBody>
      </p: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8DA64544-5DE0-9F04-38F4-39448984D20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971801"/>
            <a:ext cx="2190750" cy="1741488"/>
            <a:chOff x="336" y="1872"/>
            <a:chExt cx="1380" cy="1097"/>
          </a:xfrm>
        </p:grpSpPr>
        <p:sp>
          <p:nvSpPr>
            <p:cNvPr id="7184" name="Text Box 16">
              <a:extLst>
                <a:ext uri="{FF2B5EF4-FFF2-40B4-BE49-F238E27FC236}">
                  <a16:creationId xmlns:a16="http://schemas.microsoft.com/office/drawing/2014/main" id="{B09F1AF7-B713-96E4-D5AA-0835DFC7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736"/>
              <a:ext cx="13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Arial Narrow" panose="020B0606020202030204" pitchFamily="34" charset="0"/>
                </a:rPr>
                <a:t>Store data and program</a:t>
              </a:r>
            </a:p>
          </p:txBody>
        </p:sp>
        <p:cxnSp>
          <p:nvCxnSpPr>
            <p:cNvPr id="7185" name="AutoShape 17">
              <a:extLst>
                <a:ext uri="{FF2B5EF4-FFF2-40B4-BE49-F238E27FC236}">
                  <a16:creationId xmlns:a16="http://schemas.microsoft.com/office/drawing/2014/main" id="{8117DE3A-DFDA-4D79-2528-28E4AF6EF9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>
              <a:off x="384" y="1872"/>
              <a:ext cx="384" cy="1031"/>
            </a:xfrm>
            <a:prstGeom prst="bentConnector3">
              <a:avLst>
                <a:gd name="adj1" fmla="val -37500"/>
              </a:avLst>
            </a:prstGeom>
            <a:ln>
              <a:headEnd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656DCBC8-638A-7C57-8482-8C77EA57C5B2}"/>
              </a:ext>
            </a:extLst>
          </p:cNvPr>
          <p:cNvGrpSpPr>
            <a:grpSpLocks/>
          </p:cNvGrpSpPr>
          <p:nvPr/>
        </p:nvGrpSpPr>
        <p:grpSpPr bwMode="auto">
          <a:xfrm>
            <a:off x="745336" y="3636965"/>
            <a:ext cx="4562480" cy="1677988"/>
            <a:chOff x="-472" y="2322"/>
            <a:chExt cx="2874" cy="1057"/>
          </a:xfrm>
        </p:grpSpPr>
        <p:sp>
          <p:nvSpPr>
            <p:cNvPr id="7188" name="Text Box 20">
              <a:extLst>
                <a:ext uri="{FF2B5EF4-FFF2-40B4-BE49-F238E27FC236}">
                  <a16:creationId xmlns:a16="http://schemas.microsoft.com/office/drawing/2014/main" id="{03B02DD2-3B7C-4D02-7D43-A9DFA51A3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72" y="3146"/>
              <a:ext cx="287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Arial Narrow" panose="020B0606020202030204" pitchFamily="34" charset="0"/>
                </a:rPr>
                <a:t>Execute program (Timing </a:t>
              </a:r>
              <a:r>
                <a:rPr lang="en-US" altLang="en-US" dirty="0" err="1">
                  <a:latin typeface="Arial Narrow" panose="020B0606020202030204" pitchFamily="34" charset="0"/>
                </a:rPr>
                <a:t>Siganls</a:t>
              </a:r>
              <a:r>
                <a:rPr lang="en-US" altLang="en-US" dirty="0">
                  <a:latin typeface="Arial Narrow" panose="020B0606020202030204" pitchFamily="34" charset="0"/>
                </a:rPr>
                <a:t> &amp; Control Signals)</a:t>
              </a:r>
            </a:p>
          </p:txBody>
        </p:sp>
        <p:cxnSp>
          <p:nvCxnSpPr>
            <p:cNvPr id="7192" name="AutoShape 24">
              <a:extLst>
                <a:ext uri="{FF2B5EF4-FFF2-40B4-BE49-F238E27FC236}">
                  <a16:creationId xmlns:a16="http://schemas.microsoft.com/office/drawing/2014/main" id="{1B2D5A87-F4D1-5FA1-0087-A7A8E0AD279F}"/>
                </a:ext>
              </a:extLst>
            </p:cNvPr>
            <p:cNvCxnSpPr>
              <a:cxnSpLocks noChangeShapeType="1"/>
              <a:stCxn id="7188" idx="3"/>
              <a:endCxn id="7179" idx="1"/>
            </p:cNvCxnSpPr>
            <p:nvPr/>
          </p:nvCxnSpPr>
          <p:spPr bwMode="auto">
            <a:xfrm flipH="1" flipV="1">
              <a:off x="2364" y="2322"/>
              <a:ext cx="38" cy="940"/>
            </a:xfrm>
            <a:prstGeom prst="bentConnector5">
              <a:avLst>
                <a:gd name="adj1" fmla="val -378929"/>
                <a:gd name="adj2" fmla="val 44708"/>
                <a:gd name="adj3" fmla="val 478929"/>
              </a:avLst>
            </a:prstGeom>
            <a:ln>
              <a:headEnd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FE0284AB-677A-F6B8-D996-CBA138000AF6}"/>
              </a:ext>
            </a:extLst>
          </p:cNvPr>
          <p:cNvGrpSpPr>
            <a:grpSpLocks/>
          </p:cNvGrpSpPr>
          <p:nvPr/>
        </p:nvGrpSpPr>
        <p:grpSpPr bwMode="auto">
          <a:xfrm>
            <a:off x="1885949" y="4226502"/>
            <a:ext cx="4991101" cy="1836738"/>
            <a:chOff x="228" y="2664"/>
            <a:chExt cx="3144" cy="1157"/>
          </a:xfrm>
        </p:grpSpPr>
        <p:sp>
          <p:nvSpPr>
            <p:cNvPr id="7189" name="Text Box 21">
              <a:extLst>
                <a:ext uri="{FF2B5EF4-FFF2-40B4-BE49-F238E27FC236}">
                  <a16:creationId xmlns:a16="http://schemas.microsoft.com/office/drawing/2014/main" id="{6E71B767-E848-1EB7-2318-7FA839DA5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3414"/>
              <a:ext cx="173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latin typeface="Arial Narrow" panose="020B0606020202030204" pitchFamily="34" charset="0"/>
                </a:rPr>
                <a:t>Do arithmetic/logic operations</a:t>
              </a:r>
              <a:br>
                <a:rPr lang="en-US" altLang="en-US" dirty="0">
                  <a:latin typeface="Arial Narrow" panose="020B0606020202030204" pitchFamily="34" charset="0"/>
                </a:rPr>
              </a:br>
              <a:r>
                <a:rPr lang="en-US" altLang="en-US" dirty="0">
                  <a:latin typeface="Arial Narrow" panose="020B0606020202030204" pitchFamily="34" charset="0"/>
                </a:rPr>
                <a:t>requested by program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A07756AC-2A1B-40CD-8343-FBD9FA794C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966" y="2664"/>
              <a:ext cx="1406" cy="824"/>
            </a:xfrm>
            <a:prstGeom prst="bentConnector3">
              <a:avLst>
                <a:gd name="adj1" fmla="val 110242"/>
              </a:avLst>
            </a:prstGeom>
            <a:ln>
              <a:headEnd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199" name="Group 31">
            <a:extLst>
              <a:ext uri="{FF2B5EF4-FFF2-40B4-BE49-F238E27FC236}">
                <a16:creationId xmlns:a16="http://schemas.microsoft.com/office/drawing/2014/main" id="{FFD2D9FB-89B8-3953-1FAB-F33A64CEAD3A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897188"/>
            <a:ext cx="2438400" cy="3048000"/>
            <a:chOff x="3888" y="1825"/>
            <a:chExt cx="1536" cy="1920"/>
          </a:xfrm>
        </p:grpSpPr>
        <p:sp>
          <p:nvSpPr>
            <p:cNvPr id="7191" name="Text Box 23">
              <a:extLst>
                <a:ext uri="{FF2B5EF4-FFF2-40B4-BE49-F238E27FC236}">
                  <a16:creationId xmlns:a16="http://schemas.microsoft.com/office/drawing/2014/main" id="{AD6D84C7-CF48-AB2C-4455-6A625F45C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640"/>
              <a:ext cx="1536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latin typeface="Arial Narrow" panose="020B0606020202030204" pitchFamily="34" charset="0"/>
                </a:rPr>
                <a:t>Communicate with</a:t>
              </a:r>
            </a:p>
            <a:p>
              <a:r>
                <a:rPr lang="en-US" altLang="en-US" dirty="0">
                  <a:latin typeface="Arial Narrow" panose="020B0606020202030204" pitchFamily="34" charset="0"/>
                </a:rPr>
                <a:t>"outside world", e.g. </a:t>
              </a:r>
            </a:p>
            <a:p>
              <a:pPr>
                <a:buFontTx/>
                <a:buChar char="•"/>
              </a:pPr>
              <a:r>
                <a:rPr lang="en-US" altLang="en-US" dirty="0">
                  <a:latin typeface="Arial Narrow" panose="020B0606020202030204" pitchFamily="34" charset="0"/>
                </a:rPr>
                <a:t> Screen</a:t>
              </a:r>
            </a:p>
            <a:p>
              <a:pPr>
                <a:buFontTx/>
                <a:buChar char="•"/>
              </a:pPr>
              <a:r>
                <a:rPr lang="en-US" altLang="en-US" dirty="0">
                  <a:latin typeface="Arial Narrow" panose="020B0606020202030204" pitchFamily="34" charset="0"/>
                </a:rPr>
                <a:t> Keyboard</a:t>
              </a:r>
            </a:p>
            <a:p>
              <a:pPr>
                <a:buFontTx/>
                <a:buChar char="•"/>
              </a:pPr>
              <a:r>
                <a:rPr lang="en-US" altLang="en-US" dirty="0">
                  <a:latin typeface="Arial Narrow" panose="020B0606020202030204" pitchFamily="34" charset="0"/>
                </a:rPr>
                <a:t> Storage devices </a:t>
              </a:r>
            </a:p>
            <a:p>
              <a:pPr>
                <a:buFontTx/>
                <a:buChar char="•"/>
              </a:pPr>
              <a:r>
                <a:rPr lang="en-US" altLang="en-US" dirty="0">
                  <a:latin typeface="Arial Narrow" panose="020B0606020202030204" pitchFamily="34" charset="0"/>
                </a:rPr>
                <a:t> ...</a:t>
              </a:r>
            </a:p>
          </p:txBody>
        </p:sp>
        <p:cxnSp>
          <p:nvCxnSpPr>
            <p:cNvPr id="7194" name="AutoShape 26">
              <a:extLst>
                <a:ext uri="{FF2B5EF4-FFF2-40B4-BE49-F238E27FC236}">
                  <a16:creationId xmlns:a16="http://schemas.microsoft.com/office/drawing/2014/main" id="{EF97D6E7-9DF1-0FE1-E021-8D7DF7E9A055}"/>
                </a:ext>
              </a:extLst>
            </p:cNvPr>
            <p:cNvCxnSpPr>
              <a:cxnSpLocks noChangeShapeType="1"/>
              <a:stCxn id="7191" idx="0"/>
              <a:endCxn id="7174" idx="3"/>
            </p:cNvCxnSpPr>
            <p:nvPr/>
          </p:nvCxnSpPr>
          <p:spPr bwMode="auto">
            <a:xfrm rot="5400000" flipH="1" flipV="1">
              <a:off x="4489" y="1993"/>
              <a:ext cx="815" cy="480"/>
            </a:xfrm>
            <a:prstGeom prst="bentConnector4">
              <a:avLst>
                <a:gd name="adj1" fmla="val 19080"/>
                <a:gd name="adj2" fmla="val 130000"/>
              </a:avLst>
            </a:prstGeom>
            <a:ln>
              <a:headEnd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195" name="Text Box 27">
            <a:extLst>
              <a:ext uri="{FF2B5EF4-FFF2-40B4-BE49-F238E27FC236}">
                <a16:creationId xmlns:a16="http://schemas.microsoft.com/office/drawing/2014/main" id="{6EFA4E01-4351-FC10-53FB-ACE9395CE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926" y="1371600"/>
            <a:ext cx="511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 Narrow" panose="020B0606020202030204" pitchFamily="34" charset="0"/>
              </a:rPr>
              <a:t>Bus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217A8DE-CE60-8D38-387A-B2B777F45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850" y="2526259"/>
            <a:ext cx="16002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>
                <a:latin typeface="Arial Narrow" panose="020B0606020202030204" pitchFamily="34" charset="0"/>
              </a:rPr>
              <a:t>Registers</a:t>
            </a:r>
            <a:endParaRPr lang="en-US" altLang="en-US" dirty="0"/>
          </a:p>
        </p:txBody>
      </p:sp>
      <p:cxnSp>
        <p:nvCxnSpPr>
          <p:cNvPr id="11" name="AutoShape 26">
            <a:extLst>
              <a:ext uri="{FF2B5EF4-FFF2-40B4-BE49-F238E27FC236}">
                <a16:creationId xmlns:a16="http://schemas.microsoft.com/office/drawing/2014/main" id="{1C67A225-CFD9-6971-6041-B96CAD9FBE9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783477" y="3994262"/>
            <a:ext cx="2833809" cy="583603"/>
          </a:xfrm>
          <a:prstGeom prst="bentConnector3">
            <a:avLst>
              <a:gd name="adj1" fmla="val 99818"/>
            </a:avLst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 Box 21">
            <a:extLst>
              <a:ext uri="{FF2B5EF4-FFF2-40B4-BE49-F238E27FC236}">
                <a16:creationId xmlns:a16="http://schemas.microsoft.com/office/drawing/2014/main" id="{7C6C9E8B-FE79-67BD-EA64-5F9BB70C6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310" y="5763521"/>
            <a:ext cx="2667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>
                <a:latin typeface="Arial Narrow" panose="020B0606020202030204" pitchFamily="34" charset="0"/>
              </a:rPr>
              <a:t>Registers (collection </a:t>
            </a:r>
            <a:r>
              <a:rPr lang="en-US" altLang="en-US" dirty="0" err="1">
                <a:latin typeface="Arial Narrow" panose="020B0606020202030204" pitchFamily="34" charset="0"/>
              </a:rPr>
              <a:t>flipplops</a:t>
            </a:r>
            <a:r>
              <a:rPr lang="en-US" altLang="en-US" dirty="0">
                <a:latin typeface="Arial Narrow" panose="020B0606020202030204" pitchFamily="34" charset="0"/>
              </a:rPr>
              <a:t>) used for fast memory to hold data</a:t>
            </a:r>
          </a:p>
          <a:p>
            <a:endParaRPr lang="en-US" altLang="en-US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ightbox">
            <a:extLst>
              <a:ext uri="{FF2B5EF4-FFF2-40B4-BE49-F238E27FC236}">
                <a16:creationId xmlns:a16="http://schemas.microsoft.com/office/drawing/2014/main" id="{6B46A78F-09F9-86FF-89EC-A7513DB4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2" y="1315453"/>
            <a:ext cx="10939497" cy="48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ECAB-1636-77B6-379A-776E4C0D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0273" y="862220"/>
            <a:ext cx="7550873" cy="44521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Instruction Architecture Set (IAS)</a:t>
            </a:r>
          </a:p>
        </p:txBody>
      </p:sp>
    </p:spTree>
    <p:extLst>
      <p:ext uri="{BB962C8B-B14F-4D97-AF65-F5344CB8AC3E}">
        <p14:creationId xmlns:p14="http://schemas.microsoft.com/office/powerpoint/2010/main" val="727895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>
            <a:extLst>
              <a:ext uri="{FF2B5EF4-FFF2-40B4-BE49-F238E27FC236}">
                <a16:creationId xmlns:a16="http://schemas.microsoft.com/office/drawing/2014/main" id="{3A79D689-F2CB-DFAD-618E-62A36C9D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" r="1607" b="4306"/>
          <a:stretch>
            <a:fillRect/>
          </a:stretch>
        </p:blipFill>
        <p:spPr bwMode="auto">
          <a:xfrm>
            <a:off x="622169" y="0"/>
            <a:ext cx="11114202" cy="6772176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506DF5E8-5A80-EECB-D81C-6B8586EF5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391" y="4061256"/>
            <a:ext cx="2719387" cy="1187121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EEECE1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2" charset="0"/>
              </a:rPr>
              <a:t>von Neumann</a:t>
            </a:r>
          </a:p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2" charset="0"/>
              </a:rPr>
              <a:t>Architecture</a:t>
            </a:r>
          </a:p>
        </p:txBody>
      </p:sp>
      <p:pic>
        <p:nvPicPr>
          <p:cNvPr id="32772" name="Picture 3">
            <a:extLst>
              <a:ext uri="{FF2B5EF4-FFF2-40B4-BE49-F238E27FC236}">
                <a16:creationId xmlns:a16="http://schemas.microsoft.com/office/drawing/2014/main" id="{77D27C4B-C26A-F311-3A99-2F635FA46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48" y="5494339"/>
            <a:ext cx="827087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0102-F69D-891E-2FBF-8A0BB6B1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6DD22-043D-143E-1C6C-C65D47AC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Refers to operational units and their interconnections</a:t>
            </a:r>
          </a:p>
          <a:p>
            <a:pPr lvl="1"/>
            <a:r>
              <a:rPr lang="en-IN" sz="2400" b="1" dirty="0"/>
              <a:t>Example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Hardware details transparent to programmer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Interface between computer and peripherals(devices connected to computer)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400" dirty="0"/>
              <a:t>Memory 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3807407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D64D3-E6AB-2A2E-EF5F-487F5961153A}"/>
              </a:ext>
            </a:extLst>
          </p:cNvPr>
          <p:cNvSpPr txBox="1"/>
          <p:nvPr/>
        </p:nvSpPr>
        <p:spPr>
          <a:xfrm>
            <a:off x="1244338" y="1686208"/>
            <a:ext cx="985101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Control Unit –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</a:t>
            </a:r>
          </a:p>
          <a:p>
            <a:pPr algn="just" fontAlgn="base"/>
            <a:br>
              <a:rPr lang="en-US" sz="2000" b="0" i="0" dirty="0">
                <a:solidFill>
                  <a:srgbClr val="273239"/>
                </a:solidFill>
                <a:effectLst/>
              </a:rPr>
            </a:br>
            <a:r>
              <a:rPr lang="en-US" sz="2000" b="0" i="0" dirty="0">
                <a:solidFill>
                  <a:srgbClr val="273239"/>
                </a:solidFill>
                <a:effectLst/>
              </a:rPr>
              <a:t>	A control unit (CU) handles all processor control signals.</a:t>
            </a:r>
          </a:p>
          <a:p>
            <a:pPr algn="just" fontAlgn="base"/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just" fontAlgn="base"/>
            <a:r>
              <a:rPr lang="en-US" sz="2000" b="0" i="0" dirty="0">
                <a:solidFill>
                  <a:srgbClr val="273239"/>
                </a:solidFill>
                <a:effectLst/>
              </a:rPr>
              <a:t>	It directs all input and output flow, fetches code for instructions, and controls how data 	moves around the system. </a:t>
            </a:r>
          </a:p>
          <a:p>
            <a:pPr algn="just" fontAlgn="base"/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marL="285750" indent="-285750" algn="just" fontAlgn="base"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Arithmetic and Logic Unit (ALU) –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</a:t>
            </a:r>
          </a:p>
          <a:p>
            <a:pPr algn="just" fontAlgn="base"/>
            <a:br>
              <a:rPr lang="en-US" sz="2000" b="0" i="0" dirty="0">
                <a:solidFill>
                  <a:srgbClr val="273239"/>
                </a:solidFill>
                <a:effectLst/>
              </a:rPr>
            </a:br>
            <a:r>
              <a:rPr lang="en-US" sz="2000" b="0" i="0" dirty="0">
                <a:solidFill>
                  <a:srgbClr val="273239"/>
                </a:solidFill>
                <a:effectLst/>
              </a:rPr>
              <a:t>	The arithmetic logic unit is that part of the CPU that handles all the calculations the CPU 	may need, e.g. Addition, Subtraction, Comparisons. </a:t>
            </a:r>
          </a:p>
          <a:p>
            <a:pPr algn="just" fontAlgn="base"/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just" fontAlgn="base"/>
            <a:r>
              <a:rPr lang="en-US" sz="2000" b="0" i="0" dirty="0">
                <a:solidFill>
                  <a:srgbClr val="273239"/>
                </a:solidFill>
                <a:effectLst/>
              </a:rPr>
              <a:t>	It performs Logical Operations, Bit Shifting Operations, and Arithmetic operations. 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63B9EF2-8A7B-2ED5-66F2-9D4DB2C0E8A5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5334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/>
              <a:t>The Von Neumann Architecture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559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315039-E8C9-5F0F-72C1-2F47423FCB7B}"/>
              </a:ext>
            </a:extLst>
          </p:cNvPr>
          <p:cNvSpPr/>
          <p:nvPr/>
        </p:nvSpPr>
        <p:spPr>
          <a:xfrm>
            <a:off x="-150829" y="1234911"/>
            <a:ext cx="12433955" cy="5623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FB59C-AF28-346E-3097-1122460289A5}"/>
              </a:ext>
            </a:extLst>
          </p:cNvPr>
          <p:cNvSpPr txBox="1"/>
          <p:nvPr/>
        </p:nvSpPr>
        <p:spPr>
          <a:xfrm>
            <a:off x="0" y="1247516"/>
            <a:ext cx="1219199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Main Memory Unit (Registers) –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273239"/>
                </a:solidFill>
                <a:effectLst/>
              </a:rPr>
              <a:t> </a:t>
            </a:r>
            <a:r>
              <a:rPr lang="en-US" sz="2000" b="1" i="0" dirty="0">
                <a:solidFill>
                  <a:srgbClr val="273239"/>
                </a:solidFill>
                <a:effectLst/>
              </a:rPr>
              <a:t>Accumulator: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Stores the results of calculations made by ALU. </a:t>
            </a:r>
          </a:p>
          <a:p>
            <a:pPr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Program Counter (PC):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Keeps track of the memory location of the next instructions to be dealt with. The PC then passes this next address to Memory Address Register (MAR). </a:t>
            </a:r>
          </a:p>
          <a:p>
            <a:pPr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Memory Address Register (MAR):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It stores the memory locations of instructions that need to be fetched from memory or stored into memory. </a:t>
            </a:r>
          </a:p>
          <a:p>
            <a:pPr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Memory Data Register (MDR):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It stores instructions fetched from memory or any data that is to be transferred to, and stored in, memory. </a:t>
            </a:r>
          </a:p>
          <a:p>
            <a:pPr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Current Instruction Register (CIR):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It stores the most recently fetched instructions while it is waiting to be coded and executed. </a:t>
            </a:r>
          </a:p>
          <a:p>
            <a:pPr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Instruction Buffer Register (IBR):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The instruction that is not to be executed immediately is placed in the instruction buffer register IBR. 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9B9EA5C-9DCB-A6CE-159C-398A308267BC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5334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/>
              <a:t>The Von Neumann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827721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60895C-40F3-4B63-E64D-58C85B55DF7C}"/>
              </a:ext>
            </a:extLst>
          </p:cNvPr>
          <p:cNvSpPr/>
          <p:nvPr/>
        </p:nvSpPr>
        <p:spPr>
          <a:xfrm>
            <a:off x="0" y="1371600"/>
            <a:ext cx="12192000" cy="5486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DB4FA-3013-6336-8770-0CBEE1FC0683}"/>
              </a:ext>
            </a:extLst>
          </p:cNvPr>
          <p:cNvSpPr txBox="1"/>
          <p:nvPr/>
        </p:nvSpPr>
        <p:spPr>
          <a:xfrm>
            <a:off x="150830" y="1448380"/>
            <a:ext cx="1232397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Input/Output Devices –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/>
            <a:r>
              <a:rPr lang="en-US" sz="2000" dirty="0">
                <a:solidFill>
                  <a:srgbClr val="273239"/>
                </a:solidFill>
                <a:effectLst/>
              </a:rPr>
              <a:t>Program or data is read into main memory from the input device or secondary storage under the control of CPU input instruction.</a:t>
            </a:r>
          </a:p>
          <a:p>
            <a:pPr algn="l" fontAlgn="base"/>
            <a:r>
              <a:rPr lang="en-US" sz="2000" dirty="0">
                <a:solidFill>
                  <a:srgbClr val="273239"/>
                </a:solidFill>
                <a:effectLst/>
              </a:rPr>
              <a:t>Output devices are used to output the information from a computer. 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Buses –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</a:t>
            </a:r>
          </a:p>
          <a:p>
            <a:pPr algn="l" fontAlgn="base"/>
            <a:r>
              <a:rPr lang="en-US" sz="2000" b="0" i="0" dirty="0">
                <a:solidFill>
                  <a:srgbClr val="273239"/>
                </a:solidFill>
                <a:effectLst/>
              </a:rPr>
              <a:t>Data is transmitted from one part of a computer to another, connecting all major internal components to the CPU and memory, by the means of Buses. 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algn="l" fontAlgn="base"/>
            <a:r>
              <a:rPr lang="en-US" sz="2000" b="1" i="0" dirty="0">
                <a:solidFill>
                  <a:srgbClr val="273239"/>
                </a:solidFill>
                <a:effectLst/>
              </a:rPr>
              <a:t>Types: </a:t>
            </a:r>
          </a:p>
          <a:p>
            <a:pPr marL="914400" lvl="1" indent="-457200"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Data Bus: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It carries data among the memory unit, the I/O devices, and the processor. </a:t>
            </a:r>
          </a:p>
          <a:p>
            <a:pPr marL="914400" lvl="1" indent="-457200"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marL="914400" lvl="1" indent="-457200"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Address Bus: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It carries the address of data (not the actual data) between memory and processor. </a:t>
            </a:r>
          </a:p>
          <a:p>
            <a:pPr marL="914400" lvl="1" indent="-457200" algn="l" fontAlgn="base">
              <a:buFont typeface="+mj-lt"/>
              <a:buAutoNum type="arabicPeriod"/>
            </a:pPr>
            <a:endParaRPr lang="en-US" sz="2000" b="0" i="0" dirty="0">
              <a:solidFill>
                <a:srgbClr val="273239"/>
              </a:solidFill>
              <a:effectLst/>
            </a:endParaRPr>
          </a:p>
          <a:p>
            <a:pPr marL="914400" lvl="1" indent="-457200" algn="l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</a:rPr>
              <a:t>Control Bus: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 It carries control commands from the CPU (and status signals from other devices) in order to control and coordinate all the activities within the computer. 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21B935-42EA-58AA-203B-A030E1708D99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5334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/>
              <a:t>The Von Neumann Architecture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9982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3.bp.blogspot.com/-5ACbCRJ4wdo/UXBojjcJ_zI/AAAAAAAAAZQ/2bDQy8edT5c/s1600/IAS+instruction+word.png">
            <a:extLst>
              <a:ext uri="{FF2B5EF4-FFF2-40B4-BE49-F238E27FC236}">
                <a16:creationId xmlns:a16="http://schemas.microsoft.com/office/drawing/2014/main" id="{22366FB0-C4B8-09AF-A85D-552227D7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320" y="2594777"/>
            <a:ext cx="77343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2">
            <a:extLst>
              <a:ext uri="{FF2B5EF4-FFF2-40B4-BE49-F238E27FC236}">
                <a16:creationId xmlns:a16="http://schemas.microsoft.com/office/drawing/2014/main" id="{454BB15B-6401-6584-8595-5962065A54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584" y="306387"/>
            <a:ext cx="9601200" cy="1303337"/>
          </a:xfrm>
        </p:spPr>
        <p:txBody>
          <a:bodyPr/>
          <a:lstStyle/>
          <a:p>
            <a:r>
              <a:rPr lang="en-US" altLang="en-US" dirty="0"/>
              <a:t>IAS Memory Formats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5CB9E-E479-C575-F3B5-516570B9D01C}"/>
              </a:ext>
            </a:extLst>
          </p:cNvPr>
          <p:cNvSpPr txBox="1"/>
          <p:nvPr/>
        </p:nvSpPr>
        <p:spPr>
          <a:xfrm>
            <a:off x="793226" y="1609724"/>
            <a:ext cx="10701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IAS machine was a binary computer with a 40-bit word, storing two 20-bit instructions in each word</a:t>
            </a:r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D10AD3-06B1-DEBC-E5B5-32549ACAF2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This figure of von Neumann execution shows the processing, control and memory units in each of the four stages of execution.  Each unit is shown as a box, with buses shown as lines running below the boxes to which each box is connected.">
            <a:extLst>
              <a:ext uri="{FF2B5EF4-FFF2-40B4-BE49-F238E27FC236}">
                <a16:creationId xmlns:a16="http://schemas.microsoft.com/office/drawing/2014/main" id="{4DA35F58-6447-4D6A-E21C-4226B40D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2" y="0"/>
            <a:ext cx="121071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96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03845-76C3-DE7A-C102-84690040B965}"/>
              </a:ext>
            </a:extLst>
          </p:cNvPr>
          <p:cNvSpPr/>
          <p:nvPr/>
        </p:nvSpPr>
        <p:spPr>
          <a:xfrm>
            <a:off x="0" y="8021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This figure of von Neumann execution shows the processing, control and memory units in each of the four stages of execution.  Each unit is shown as a box, with buses shown as lines running below the boxes to which each box is connected.">
            <a:extLst>
              <a:ext uri="{FF2B5EF4-FFF2-40B4-BE49-F238E27FC236}">
                <a16:creationId xmlns:a16="http://schemas.microsoft.com/office/drawing/2014/main" id="{CA9A9E31-0DFD-A87B-BDD5-677C8149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8021"/>
            <a:ext cx="10404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55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222E-5209-DE03-5756-E278F85D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 execution cycle</a:t>
            </a:r>
          </a:p>
        </p:txBody>
      </p:sp>
      <p:pic>
        <p:nvPicPr>
          <p:cNvPr id="1028" name="Picture 4" descr="What is Instruction Cycle? Definition, Flowchart - BinaryTerms">
            <a:extLst>
              <a:ext uri="{FF2B5EF4-FFF2-40B4-BE49-F238E27FC236}">
                <a16:creationId xmlns:a16="http://schemas.microsoft.com/office/drawing/2014/main" id="{6D2FA43D-D446-04E3-225F-D7B5C9FB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70" y="2444456"/>
            <a:ext cx="8305015" cy="396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87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struction Cycle Explained | Fetch , Decode , Execute Cycle Step-By-Step">
            <a:extLst>
              <a:ext uri="{FF2B5EF4-FFF2-40B4-BE49-F238E27FC236}">
                <a16:creationId xmlns:a16="http://schemas.microsoft.com/office/drawing/2014/main" id="{67CE9031-A62A-909C-ED1B-E26C8B9B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06" y="837580"/>
            <a:ext cx="8587818" cy="443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2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machine instruction cycle - Computer Science Wiki">
            <a:extLst>
              <a:ext uri="{FF2B5EF4-FFF2-40B4-BE49-F238E27FC236}">
                <a16:creationId xmlns:a16="http://schemas.microsoft.com/office/drawing/2014/main" id="{138433E9-9A32-B11E-031B-2F6C62FC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90" y="829559"/>
            <a:ext cx="6108569" cy="52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896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B562C7-5247-9BC3-F54E-A63FB7020D9F}"/>
              </a:ext>
            </a:extLst>
          </p:cNvPr>
          <p:cNvSpPr txBox="1"/>
          <p:nvPr/>
        </p:nvSpPr>
        <p:spPr>
          <a:xfrm>
            <a:off x="857839" y="607931"/>
            <a:ext cx="1036948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0000"/>
                </a:solidFill>
                <a:latin typeface="+mj-lt"/>
              </a:rPr>
              <a:t>E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j-lt"/>
              </a:rPr>
              <a:t>ach instruction cycle includes the following procedures −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solidFill>
                  <a:srgbClr val="00B050"/>
                </a:solidFill>
                <a:effectLst/>
                <a:latin typeface="+mj-lt"/>
              </a:rPr>
              <a:t>It can fetch instruction from memory.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solidFill>
                  <a:srgbClr val="00B050"/>
                </a:solidFill>
                <a:effectLst/>
                <a:latin typeface="+mj-lt"/>
              </a:rPr>
              <a:t>It is used to decode the instruction.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solidFill>
                  <a:srgbClr val="00B050"/>
                </a:solidFill>
                <a:effectLst/>
                <a:latin typeface="+mj-lt"/>
              </a:rPr>
              <a:t>It can read the effective address from memory if the instruction has an indirect address.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solidFill>
                  <a:srgbClr val="00B050"/>
                </a:solidFill>
                <a:effectLst/>
                <a:latin typeface="+mj-lt"/>
              </a:rPr>
              <a:t>It can execute the instruction.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After the above four procedures are done, the control switches back to the first step and repeats the similar process for the next instruction.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Therefore, the cycle continues until a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j-lt"/>
              </a:rPr>
              <a:t>Halt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 condition is met.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he halt condition appears when the device receive turned off, on the circumstance of unrecoverable errors, etc.</a:t>
            </a:r>
          </a:p>
        </p:txBody>
      </p:sp>
    </p:spTree>
    <p:extLst>
      <p:ext uri="{BB962C8B-B14F-4D97-AF65-F5344CB8AC3E}">
        <p14:creationId xmlns:p14="http://schemas.microsoft.com/office/powerpoint/2010/main" val="12355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6536-A84D-7F84-1A76-C1445E3B3B1E}"/>
              </a:ext>
            </a:extLst>
          </p:cNvPr>
          <p:cNvSpPr/>
          <p:nvPr/>
        </p:nvSpPr>
        <p:spPr>
          <a:xfrm>
            <a:off x="1" y="0"/>
            <a:ext cx="12191998" cy="1376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87F0D-8586-CBB3-47F4-FCE16E37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9"/>
            <a:ext cx="12191999" cy="1303867"/>
          </a:xfrm>
        </p:spPr>
        <p:txBody>
          <a:bodyPr>
            <a:noAutofit/>
          </a:bodyPr>
          <a:lstStyle/>
          <a:p>
            <a:r>
              <a:rPr lang="en-US" sz="3200" dirty="0"/>
              <a:t>Difference between Computer Architecture and Computer Organization</a:t>
            </a:r>
            <a:endParaRPr lang="en-IN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D0F411-84F9-68FF-0024-D6BA3D0BF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08093"/>
              </p:ext>
            </p:extLst>
          </p:nvPr>
        </p:nvGraphicFramePr>
        <p:xfrm>
          <a:off x="1" y="1376313"/>
          <a:ext cx="12191999" cy="7192652"/>
        </p:xfrm>
        <a:graphic>
          <a:graphicData uri="http://schemas.openxmlformats.org/drawingml/2006/table">
            <a:tbl>
              <a:tblPr/>
              <a:tblGrid>
                <a:gridCol w="829559">
                  <a:extLst>
                    <a:ext uri="{9D8B030D-6E8A-4147-A177-3AD203B41FA5}">
                      <a16:colId xmlns:a16="http://schemas.microsoft.com/office/drawing/2014/main" val="514641791"/>
                    </a:ext>
                  </a:extLst>
                </a:gridCol>
                <a:gridCol w="5194169">
                  <a:extLst>
                    <a:ext uri="{9D8B030D-6E8A-4147-A177-3AD203B41FA5}">
                      <a16:colId xmlns:a16="http://schemas.microsoft.com/office/drawing/2014/main" val="4040684063"/>
                    </a:ext>
                  </a:extLst>
                </a:gridCol>
                <a:gridCol w="6168271">
                  <a:extLst>
                    <a:ext uri="{9D8B030D-6E8A-4147-A177-3AD203B41FA5}">
                      <a16:colId xmlns:a16="http://schemas.microsoft.com/office/drawing/2014/main" val="1134966010"/>
                    </a:ext>
                  </a:extLst>
                </a:gridCol>
              </a:tblGrid>
              <a:tr h="787589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</a:rPr>
                        <a:t>SR. No.</a:t>
                      </a:r>
                    </a:p>
                  </a:txBody>
                  <a:tcPr marL="25289" marR="25289" marT="25289" marB="25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</a:rPr>
                        <a:t>Computer Architecture</a:t>
                      </a:r>
                    </a:p>
                  </a:txBody>
                  <a:tcPr marL="25289" marR="25289" marT="25289" marB="25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</a:rPr>
                        <a:t>Computer Organization</a:t>
                      </a:r>
                    </a:p>
                  </a:txBody>
                  <a:tcPr marL="25289" marR="25289" marT="25289" marB="252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72878"/>
                  </a:ext>
                </a:extLst>
              </a:tr>
              <a:tr h="95637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0" dirty="0">
                          <a:effectLst/>
                        </a:rPr>
                        <a:t>1.</a:t>
                      </a:r>
                    </a:p>
                  </a:txBody>
                  <a:tcPr marL="30346" marR="30346" marT="15173" marB="15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Architecture describes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</a:rPr>
                        <a:t>what the computer does.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The Organization describes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</a:rPr>
                        <a:t>how it does it.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437809"/>
                  </a:ext>
                </a:extLst>
              </a:tr>
              <a:tr h="71643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0" dirty="0">
                          <a:effectLst/>
                        </a:rPr>
                        <a:t>2.</a:t>
                      </a:r>
                    </a:p>
                  </a:txBody>
                  <a:tcPr marL="30346" marR="30346" marT="15173" marB="15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Computer Architecture deals with the functional behavior of computer systems.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Computer Organization deals with a structural relationship.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336036"/>
                  </a:ext>
                </a:extLst>
              </a:tr>
              <a:tr h="115844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3</a:t>
                      </a:r>
                      <a:r>
                        <a:rPr lang="en-IN" sz="2400" b="0" dirty="0">
                          <a:effectLst/>
                        </a:rPr>
                        <a:t>.</a:t>
                      </a:r>
                    </a:p>
                  </a:txBody>
                  <a:tcPr marL="30346" marR="30346" marT="15173" marB="15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As a programmer, you can view architecture as a series of instructions, addressing modes, and registers.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The implementation of the architecture is called organization.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43594"/>
                  </a:ext>
                </a:extLst>
              </a:tr>
              <a:tr h="98017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0" dirty="0">
                          <a:effectLst/>
                        </a:rPr>
                        <a:t>4.</a:t>
                      </a:r>
                    </a:p>
                  </a:txBody>
                  <a:tcPr marL="30346" marR="30346" marT="15173" marB="15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For designing a computer, its architecture is fixed first.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For designing a computer, an organization is decided after its architecture.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376088"/>
                  </a:ext>
                </a:extLst>
              </a:tr>
              <a:tr h="666913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0" dirty="0">
                          <a:effectLst/>
                        </a:rPr>
                        <a:t>5.</a:t>
                      </a:r>
                    </a:p>
                  </a:txBody>
                  <a:tcPr marL="30346" marR="30346" marT="15173" marB="15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Architecture coordinates the hardware and software of the system.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Computer Organization handles the segments of the network in a system.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298446"/>
                  </a:ext>
                </a:extLst>
              </a:tr>
              <a:tr h="1695775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0" dirty="0">
                          <a:effectLst/>
                        </a:rPr>
                        <a:t>6.</a:t>
                      </a:r>
                    </a:p>
                  </a:txBody>
                  <a:tcPr marL="30346" marR="30346" marT="15173" marB="15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Examples- Intel and AMD created the x86 processor. Sun Microsystems and others created the SPARC processor. Apple, IBM, and Motorola created the PowerPC.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</a:rPr>
                        <a:t>Organizational qualities include hardware elements that are invisible to the programmer, such as interfacing of computer and peripherals, memory technologies, and control signals.</a:t>
                      </a:r>
                    </a:p>
                  </a:txBody>
                  <a:tcPr marL="25289" marR="25289" marT="35404" marB="354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1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086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5E15-58CC-5CEF-D5E6-770C5D38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76779"/>
            <a:ext cx="9601196" cy="1303867"/>
          </a:xfrm>
        </p:spPr>
        <p:txBody>
          <a:bodyPr/>
          <a:lstStyle/>
          <a:p>
            <a:r>
              <a:rPr lang="en-IN" dirty="0"/>
              <a:t>Instruction Pipeline</a:t>
            </a:r>
          </a:p>
        </p:txBody>
      </p:sp>
      <p:pic>
        <p:nvPicPr>
          <p:cNvPr id="5122" name="Picture 2" descr="Concepts of Pipelining | Computer Architecture">
            <a:extLst>
              <a:ext uri="{FF2B5EF4-FFF2-40B4-BE49-F238E27FC236}">
                <a16:creationId xmlns:a16="http://schemas.microsoft.com/office/drawing/2014/main" id="{7F028385-CECA-6548-7B60-B605E374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68" y="1809946"/>
            <a:ext cx="9020663" cy="43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751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477E-0611-2831-E3ED-4AC78ECC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of Intel processor architecture- 4 bit to 64 bit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CDD9F-C42E-F5B8-570E-958961DBE3A5}"/>
              </a:ext>
            </a:extLst>
          </p:cNvPr>
          <p:cNvSpPr txBox="1"/>
          <p:nvPr/>
        </p:nvSpPr>
        <p:spPr>
          <a:xfrm>
            <a:off x="3648173" y="3429000"/>
            <a:ext cx="527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by Students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330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1E119E3-9147-B64F-49A7-21347118E5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92957" y="387939"/>
            <a:ext cx="9601200" cy="1304925"/>
          </a:xfrm>
        </p:spPr>
        <p:txBody>
          <a:bodyPr/>
          <a:lstStyle/>
          <a:p>
            <a:r>
              <a:rPr lang="th-TH" altLang="en-US" sz="4000" dirty="0">
                <a:cs typeface="Tahoma" panose="020B0604030504040204" pitchFamily="34" charset="0"/>
              </a:rPr>
              <a:t>Interconnection Structures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3856F77-3702-73D4-92A6-C32AF995B7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1853" y="1609627"/>
            <a:ext cx="10407190" cy="452437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th-TH" altLang="en-US" sz="2800" dirty="0">
                <a:solidFill>
                  <a:schemeClr val="tx1"/>
                </a:solidFill>
                <a:cs typeface="Tahoma" panose="020B0604030504040204" pitchFamily="34" charset="0"/>
              </a:rPr>
              <a:t>A computer consists of a set of components (CPU,memory,I/O) that communicate with each other.</a:t>
            </a:r>
          </a:p>
          <a:p>
            <a:pPr>
              <a:lnSpc>
                <a:spcPct val="110000"/>
              </a:lnSpc>
            </a:pPr>
            <a:r>
              <a:rPr lang="th-TH" altLang="en-US" sz="2800" dirty="0">
                <a:solidFill>
                  <a:schemeClr val="tx1"/>
                </a:solidFill>
                <a:cs typeface="Tahoma" panose="020B0604030504040204" pitchFamily="34" charset="0"/>
              </a:rPr>
              <a:t>The collection of paths connecting the various modules is call</a:t>
            </a:r>
            <a:r>
              <a:rPr lang="en-IN" altLang="en-US" sz="2800" dirty="0">
                <a:solidFill>
                  <a:schemeClr val="tx1"/>
                </a:solidFill>
                <a:cs typeface="Tahoma" panose="020B0604030504040204" pitchFamily="34" charset="0"/>
              </a:rPr>
              <a:t>ed as</a:t>
            </a:r>
            <a:r>
              <a:rPr lang="th-TH" altLang="en-US" sz="28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th-TH" altLang="en-US" sz="2800" i="1" dirty="0">
                <a:solidFill>
                  <a:schemeClr val="tx1"/>
                </a:solidFill>
                <a:cs typeface="Tahoma" panose="020B0604030504040204" pitchFamily="34" charset="0"/>
              </a:rPr>
              <a:t>interconnection structure</a:t>
            </a:r>
            <a:r>
              <a:rPr lang="th-TH" altLang="en-US" sz="2800" dirty="0">
                <a:solidFill>
                  <a:schemeClr val="tx1"/>
                </a:solidFill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th-TH" altLang="en-US" sz="2800" dirty="0">
                <a:solidFill>
                  <a:schemeClr val="tx1"/>
                </a:solidFill>
                <a:cs typeface="Tahoma" panose="020B0604030504040204" pitchFamily="34" charset="0"/>
              </a:rPr>
              <a:t>The design of this structure will depend on the exchange that must be made between modules</a:t>
            </a:r>
            <a:r>
              <a:rPr lang="th-TH" altLang="en-US" dirty="0">
                <a:solidFill>
                  <a:schemeClr val="tx1"/>
                </a:solidFill>
                <a:cs typeface="Tahoma" panose="020B060403050404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4">
            <a:extLst>
              <a:ext uri="{FF2B5EF4-FFF2-40B4-BE49-F238E27FC236}">
                <a16:creationId xmlns:a16="http://schemas.microsoft.com/office/drawing/2014/main" id="{6F793F4A-C857-6041-E14C-9DBA119C905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265709" y="2286000"/>
            <a:ext cx="3276600" cy="2286000"/>
          </a:xfrm>
        </p:spPr>
        <p:txBody>
          <a:bodyPr/>
          <a:lstStyle/>
          <a:p>
            <a:r>
              <a:rPr lang="en-US" altLang="en-US" dirty="0"/>
              <a:t>Computer </a:t>
            </a:r>
            <a:br>
              <a:rPr lang="en-US" altLang="en-US" dirty="0"/>
            </a:br>
            <a:r>
              <a:rPr lang="en-US" altLang="en-US" dirty="0"/>
              <a:t>Modules</a:t>
            </a:r>
            <a:endParaRPr lang="en-IN" altLang="en-US" dirty="0"/>
          </a:p>
        </p:txBody>
      </p:sp>
      <p:pic>
        <p:nvPicPr>
          <p:cNvPr id="18435" name="Picture 55">
            <a:extLst>
              <a:ext uri="{FF2B5EF4-FFF2-40B4-BE49-F238E27FC236}">
                <a16:creationId xmlns:a16="http://schemas.microsoft.com/office/drawing/2014/main" id="{C7C12FDA-A3C8-C623-2B46-7FC26810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9846" r="24509" b="15907"/>
          <a:stretch>
            <a:fillRect/>
          </a:stretch>
        </p:blipFill>
        <p:spPr bwMode="auto">
          <a:xfrm>
            <a:off x="2600326" y="272716"/>
            <a:ext cx="31908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7A43772-9BCB-7EE3-917B-C75CFFB784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68923" y="426482"/>
            <a:ext cx="9601200" cy="1303337"/>
          </a:xfrm>
        </p:spPr>
        <p:txBody>
          <a:bodyPr/>
          <a:lstStyle/>
          <a:p>
            <a:r>
              <a:rPr lang="th-TH" altLang="en-US" sz="4000" dirty="0">
                <a:solidFill>
                  <a:schemeClr val="tx1"/>
                </a:solidFill>
              </a:rPr>
              <a:t>Type of transfers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5E2602A-9FC0-97D0-3450-FA2E5D14FEB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2495" y="1729819"/>
            <a:ext cx="6096000" cy="45243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th-TH" altLang="en-US" dirty="0"/>
              <a:t>Memory to CPU</a:t>
            </a:r>
          </a:p>
          <a:p>
            <a:pPr>
              <a:lnSpc>
                <a:spcPct val="120000"/>
              </a:lnSpc>
            </a:pPr>
            <a:r>
              <a:rPr lang="th-TH" altLang="en-US" dirty="0"/>
              <a:t>CPU to Memory</a:t>
            </a:r>
          </a:p>
          <a:p>
            <a:pPr>
              <a:lnSpc>
                <a:spcPct val="120000"/>
              </a:lnSpc>
            </a:pPr>
            <a:r>
              <a:rPr lang="th-TH" altLang="en-US" dirty="0"/>
              <a:t>I/O to CPU</a:t>
            </a:r>
          </a:p>
          <a:p>
            <a:pPr>
              <a:lnSpc>
                <a:spcPct val="120000"/>
              </a:lnSpc>
            </a:pPr>
            <a:r>
              <a:rPr lang="th-TH" altLang="en-US" dirty="0"/>
              <a:t>CPU to I/O </a:t>
            </a:r>
          </a:p>
          <a:p>
            <a:pPr>
              <a:lnSpc>
                <a:spcPct val="120000"/>
              </a:lnSpc>
            </a:pPr>
            <a:r>
              <a:rPr lang="th-TH" altLang="en-US" dirty="0"/>
              <a:t>I/O to or from Memory (DMA)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FD0D875-D3A4-3E8A-09BA-4AC20D7EBC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3254" y="388774"/>
            <a:ext cx="9601200" cy="1303337"/>
          </a:xfrm>
        </p:spPr>
        <p:txBody>
          <a:bodyPr/>
          <a:lstStyle/>
          <a:p>
            <a:r>
              <a:rPr lang="th-TH" altLang="en-US" dirty="0">
                <a:cs typeface="Tahoma" panose="020B0604030504040204" pitchFamily="34" charset="0"/>
              </a:rPr>
              <a:t>Bus Interconnection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83BAD97-3702-1359-A7E8-D98AD9A5B4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3254" y="1571919"/>
            <a:ext cx="10162093" cy="45243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th-TH" altLang="en-US" sz="2800" dirty="0">
                <a:cs typeface="Tahoma" panose="020B0604030504040204" pitchFamily="34" charset="0"/>
              </a:rPr>
              <a:t>A bus is a communication pathway connecting two or more device.</a:t>
            </a:r>
          </a:p>
          <a:p>
            <a:pPr>
              <a:lnSpc>
                <a:spcPct val="120000"/>
              </a:lnSpc>
            </a:pPr>
            <a:r>
              <a:rPr lang="th-TH" altLang="en-US" sz="2800" dirty="0">
                <a:cs typeface="Tahoma" panose="020B0604030504040204" pitchFamily="34" charset="0"/>
              </a:rPr>
              <a:t>A key characteristic of a bus is that it is a shared transmission medium.</a:t>
            </a:r>
          </a:p>
          <a:p>
            <a:pPr>
              <a:lnSpc>
                <a:spcPct val="120000"/>
              </a:lnSpc>
            </a:pPr>
            <a:r>
              <a:rPr lang="th-TH" altLang="en-US" sz="2800" dirty="0">
                <a:cs typeface="Tahoma" panose="020B0604030504040204" pitchFamily="34" charset="0"/>
              </a:rPr>
              <a:t>A bus consists of multiple pathways or lines.</a:t>
            </a:r>
          </a:p>
          <a:p>
            <a:pPr>
              <a:lnSpc>
                <a:spcPct val="120000"/>
              </a:lnSpc>
            </a:pPr>
            <a:r>
              <a:rPr lang="th-TH" altLang="en-US" sz="2800" dirty="0">
                <a:cs typeface="Tahoma" panose="020B0604030504040204" pitchFamily="34" charset="0"/>
              </a:rPr>
              <a:t>Each line is capable of transmitting signal representing binary digit </a:t>
            </a:r>
            <a:r>
              <a:rPr lang="en-US" altLang="en-US" sz="2800" dirty="0">
                <a:cs typeface="Tahoma" panose="020B0604030504040204" pitchFamily="34" charset="0"/>
              </a:rPr>
              <a:t>  </a:t>
            </a:r>
            <a:r>
              <a:rPr lang="th-TH" altLang="en-US" sz="2800" dirty="0">
                <a:cs typeface="Tahoma" panose="020B0604030504040204" pitchFamily="34" charset="0"/>
              </a:rPr>
              <a:t>(1 or 0)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52271F4-1174-BF1F-8333-FD8D3CD62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en-US">
                <a:cs typeface="Tahoma" panose="020B0604030504040204" pitchFamily="34" charset="0"/>
              </a:rPr>
              <a:t>Bus Interconnection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8E21A7-82E0-B642-1BD1-22206BAE1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th-TH" altLang="en-US" sz="2800">
                <a:cs typeface="Tahoma" panose="020B0604030504040204" pitchFamily="34" charset="0"/>
              </a:rPr>
              <a:t>A sequence of bits can be transmit across a single line.</a:t>
            </a:r>
          </a:p>
          <a:p>
            <a:r>
              <a:rPr lang="th-TH" altLang="en-US" sz="2800">
                <a:cs typeface="Tahoma" panose="020B0604030504040204" pitchFamily="34" charset="0"/>
              </a:rPr>
              <a:t>Several lines can be used to transmit bits simultaneously (in parallel).</a:t>
            </a:r>
          </a:p>
          <a:p>
            <a:r>
              <a:rPr lang="th-TH" altLang="en-US" sz="2800">
                <a:solidFill>
                  <a:schemeClr val="tx1"/>
                </a:solidFill>
                <a:cs typeface="Tahoma" panose="020B0604030504040204" pitchFamily="34" charset="0"/>
              </a:rPr>
              <a:t>A bus that connects major components (CPU,Memory,I/O) is called </a:t>
            </a:r>
            <a:r>
              <a:rPr lang="th-TH" altLang="en-US" sz="2800" i="1">
                <a:solidFill>
                  <a:schemeClr val="tx1"/>
                </a:solidFill>
                <a:cs typeface="Tahoma" panose="020B0604030504040204" pitchFamily="34" charset="0"/>
              </a:rPr>
              <a:t>System Bus.</a:t>
            </a:r>
          </a:p>
          <a:p>
            <a:r>
              <a:rPr lang="th-TH" altLang="en-US" sz="2800">
                <a:cs typeface="Tahoma" panose="020B0604030504040204" pitchFamily="34" charset="0"/>
              </a:rPr>
              <a:t>The most common computer interconnection structures are based on the use of one or more system buses.</a:t>
            </a:r>
          </a:p>
          <a:p>
            <a:endParaRPr lang="th-TH" altLang="en-US"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D656E660-2386-532E-7613-31AAB7F5D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en-US" sz="4000">
                <a:solidFill>
                  <a:schemeClr val="tx1"/>
                </a:solidFill>
                <a:cs typeface="Tahoma" panose="020B0604030504040204" pitchFamily="34" charset="0"/>
              </a:rPr>
              <a:t>Bus Structure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D19930AB-C3F6-A688-2B7F-D635EC9C3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th-TH" altLang="en-US">
                <a:cs typeface="Tahoma" panose="020B0604030504040204" pitchFamily="34" charset="0"/>
              </a:rPr>
              <a:t>A system bus consists of 50-100 lines.</a:t>
            </a:r>
          </a:p>
          <a:p>
            <a:pPr>
              <a:lnSpc>
                <a:spcPct val="130000"/>
              </a:lnSpc>
            </a:pPr>
            <a:r>
              <a:rPr lang="th-TH" altLang="en-US">
                <a:cs typeface="Tahoma" panose="020B0604030504040204" pitchFamily="34" charset="0"/>
              </a:rPr>
              <a:t>Each line is assigned a particular meaning or function.</a:t>
            </a:r>
          </a:p>
          <a:p>
            <a:pPr>
              <a:lnSpc>
                <a:spcPct val="130000"/>
              </a:lnSpc>
            </a:pPr>
            <a:r>
              <a:rPr lang="th-TH" altLang="en-US">
                <a:cs typeface="Tahoma" panose="020B0604030504040204" pitchFamily="34" charset="0"/>
              </a:rPr>
              <a:t>On any bus the lines can be classified into 3 groups</a:t>
            </a:r>
            <a:endParaRPr lang="th-TH" altLang="en-US" sz="2800">
              <a:cs typeface="Tahoma" panose="020B060403050404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th-TH" altLang="en-US">
                <a:cs typeface="Tahoma" panose="020B0604030504040204" pitchFamily="34" charset="0"/>
              </a:rPr>
              <a:t>Data lines</a:t>
            </a:r>
          </a:p>
          <a:p>
            <a:pPr lvl="1">
              <a:lnSpc>
                <a:spcPct val="130000"/>
              </a:lnSpc>
            </a:pPr>
            <a:r>
              <a:rPr lang="th-TH" altLang="en-US">
                <a:cs typeface="Tahoma" panose="020B0604030504040204" pitchFamily="34" charset="0"/>
              </a:rPr>
              <a:t>Address lines</a:t>
            </a:r>
          </a:p>
          <a:p>
            <a:pPr lvl="1">
              <a:lnSpc>
                <a:spcPct val="130000"/>
              </a:lnSpc>
            </a:pPr>
            <a:r>
              <a:rPr lang="th-TH" altLang="en-US">
                <a:cs typeface="Tahoma" panose="020B0604030504040204" pitchFamily="34" charset="0"/>
              </a:rPr>
              <a:t>Control lines</a:t>
            </a:r>
            <a:endParaRPr lang="th-TH" altLang="en-US" sz="2400">
              <a:cs typeface="Tahoma" panose="020B0604030504040204" pitchFamily="34" charset="0"/>
            </a:endParaRP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1D71ADA0-26CC-E101-F66B-5D9A16E0D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243819"/>
              </p:ext>
            </p:extLst>
          </p:nvPr>
        </p:nvGraphicFramePr>
        <p:xfrm>
          <a:off x="5222449" y="4213781"/>
          <a:ext cx="6372519" cy="256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39958" imgH="1980952" progId="Paint.Picture">
                  <p:embed/>
                </p:oleObj>
              </mc:Choice>
              <mc:Fallback>
                <p:oleObj name="Bitmap Image" r:id="rId2" imgW="7039958" imgH="1980952" progId="Paint.Picture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1D71ADA0-26CC-E101-F66B-5D9A16E0D2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449" y="4213781"/>
                        <a:ext cx="6372519" cy="2564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5D1F3FB-214B-9FDE-E4AA-1F2658389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en-US" sz="4000" b="1">
                <a:solidFill>
                  <a:schemeClr val="tx1"/>
                </a:solidFill>
                <a:cs typeface="Tahoma" panose="020B0604030504040204" pitchFamily="34" charset="0"/>
              </a:rPr>
              <a:t>Data Lines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7048B9E-F19D-5603-60D3-6E56E5E56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th-TH" altLang="en-US" sz="2800">
                <a:solidFill>
                  <a:schemeClr val="tx1"/>
                </a:solidFill>
                <a:cs typeface="Tahoma" panose="020B0604030504040204" pitchFamily="34" charset="0"/>
              </a:rPr>
              <a:t>Provide a path for moving data between system modules.</a:t>
            </a:r>
          </a:p>
          <a:p>
            <a:r>
              <a:rPr lang="th-TH" altLang="en-US" sz="2800">
                <a:solidFill>
                  <a:schemeClr val="tx1"/>
                </a:solidFill>
                <a:cs typeface="Tahoma" panose="020B0604030504040204" pitchFamily="34" charset="0"/>
              </a:rPr>
              <a:t>These lines, collectively, are called the data bus</a:t>
            </a:r>
            <a:endParaRPr lang="th-TH" altLang="en-US" sz="2800" b="1">
              <a:solidFill>
                <a:schemeClr val="tx1"/>
              </a:solidFill>
              <a:cs typeface="Tahoma" panose="020B0604030504040204" pitchFamily="34" charset="0"/>
            </a:endParaRPr>
          </a:p>
          <a:p>
            <a:r>
              <a:rPr lang="th-TH" altLang="en-US" sz="2800">
                <a:solidFill>
                  <a:schemeClr val="tx1"/>
                </a:solidFill>
                <a:cs typeface="Tahoma" panose="020B0604030504040204" pitchFamily="34" charset="0"/>
              </a:rPr>
              <a:t>The data bus typically consists of 8,16 or 32 separate lines, the numbers of lines being transferred to as the width of the data bus.</a:t>
            </a:r>
          </a:p>
          <a:p>
            <a:r>
              <a:rPr lang="th-TH" altLang="en-US" sz="2800">
                <a:solidFill>
                  <a:schemeClr val="tx1"/>
                </a:solidFill>
                <a:cs typeface="Tahoma" panose="020B0604030504040204" pitchFamily="34" charset="0"/>
              </a:rPr>
              <a:t>Each line carry only 1 bit at a time, the number of lines determines how many bits can transferred at a time - overall system performance.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B9C18E6-0CE4-2991-26B4-804B2D7E8C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7521" y="822408"/>
            <a:ext cx="9601200" cy="1303337"/>
          </a:xfrm>
        </p:spPr>
        <p:txBody>
          <a:bodyPr/>
          <a:lstStyle/>
          <a:p>
            <a:r>
              <a:rPr lang="th-TH" altLang="en-US" sz="4000" b="1" dirty="0">
                <a:solidFill>
                  <a:schemeClr val="tx1"/>
                </a:solidFill>
              </a:rPr>
              <a:t>The Address Lines</a:t>
            </a:r>
            <a:r>
              <a:rPr lang="th-TH" altLang="en-US" sz="3600" dirty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6172E23-4AC1-0B1A-D1F3-99746B8000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81993" y="2373198"/>
            <a:ext cx="8228013" cy="3581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th-TH" altLang="en-US" dirty="0"/>
              <a:t>Used to designate the source or destination of the data on the data bus</a:t>
            </a:r>
          </a:p>
          <a:p>
            <a:pPr>
              <a:lnSpc>
                <a:spcPct val="120000"/>
              </a:lnSpc>
            </a:pPr>
            <a:r>
              <a:rPr lang="th-TH" altLang="en-US" dirty="0"/>
              <a:t>The width of the address bus determines the maximum possible memory capacity of the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3C18-0CC2-99E4-E5AA-2171842A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 and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6670-28CC-56E9-D10F-D70BC6CC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800" b="1" dirty="0"/>
              <a:t>Structure: </a:t>
            </a:r>
            <a:r>
              <a:rPr lang="en-IN" dirty="0"/>
              <a:t>The way in which the components are interrelated</a:t>
            </a:r>
          </a:p>
          <a:p>
            <a:pPr algn="just"/>
            <a:r>
              <a:rPr lang="en-IN" sz="2800" b="1" dirty="0"/>
              <a:t>Functions: </a:t>
            </a:r>
            <a:r>
              <a:rPr lang="en-IN" dirty="0"/>
              <a:t>The operation of each individual components as part of the structure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Top down approach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3124491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0428CAA-9313-4726-7E0F-C39CD3851C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777" y="369921"/>
            <a:ext cx="9601200" cy="1303337"/>
          </a:xfrm>
        </p:spPr>
        <p:txBody>
          <a:bodyPr/>
          <a:lstStyle/>
          <a:p>
            <a:r>
              <a:rPr lang="th-TH" altLang="en-US" sz="4000" b="1" dirty="0">
                <a:solidFill>
                  <a:schemeClr val="tx1"/>
                </a:solidFill>
                <a:cs typeface="Tahoma" panose="020B0604030504040204" pitchFamily="34" charset="0"/>
              </a:rPr>
              <a:t>The Control Lines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42B555A-F016-83EB-3B84-E5FF27B3463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9813" y="1487078"/>
            <a:ext cx="10510887" cy="4524375"/>
          </a:xfrm>
        </p:spPr>
        <p:txBody>
          <a:bodyPr/>
          <a:lstStyle/>
          <a:p>
            <a:r>
              <a:rPr lang="th-TH" altLang="en-US" sz="3200" dirty="0">
                <a:cs typeface="Tahoma" panose="020B0604030504040204" pitchFamily="34" charset="0"/>
              </a:rPr>
              <a:t>Used to control the access to and the use of the data and address lines.</a:t>
            </a:r>
          </a:p>
          <a:p>
            <a:r>
              <a:rPr lang="th-TH" altLang="en-US" sz="3200" dirty="0">
                <a:cs typeface="Tahoma" panose="020B0604030504040204" pitchFamily="34" charset="0"/>
              </a:rPr>
              <a:t>Typical control lines include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Memory write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Memory read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I/O write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I/O read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Clock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Reset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B51CF035-526A-FE01-FC19-70AA4084BE6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56727" y="3429000"/>
            <a:ext cx="4032250" cy="2513013"/>
          </a:xfrm>
        </p:spPr>
        <p:txBody>
          <a:bodyPr/>
          <a:lstStyle/>
          <a:p>
            <a:pPr lvl="1"/>
            <a:r>
              <a:rPr lang="th-TH" altLang="en-US" dirty="0">
                <a:cs typeface="Tahoma" panose="020B0604030504040204" pitchFamily="34" charset="0"/>
              </a:rPr>
              <a:t>Bus request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Bus grant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Interrupt request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Interrupt ACK</a:t>
            </a:r>
          </a:p>
          <a:p>
            <a:pPr lvl="1"/>
            <a:r>
              <a:rPr lang="th-TH" altLang="en-US" dirty="0">
                <a:cs typeface="Tahoma" panose="020B0604030504040204" pitchFamily="34" charset="0"/>
              </a:rPr>
              <a:t>Transfer ACK</a:t>
            </a:r>
            <a:endParaRPr lang="th-TH" altLang="en-US" sz="2800" dirty="0"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2F0F8EC-64BE-738E-6FB4-60D7F062D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0387" y="473615"/>
            <a:ext cx="9601200" cy="1303337"/>
          </a:xfrm>
        </p:spPr>
        <p:txBody>
          <a:bodyPr/>
          <a:lstStyle/>
          <a:p>
            <a:r>
              <a:rPr lang="th-TH" altLang="en-US" sz="4000" b="1" dirty="0"/>
              <a:t>The operation of the bus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6C9A4A9-08F2-1E6C-721E-07A951DE5B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59497" y="1776952"/>
            <a:ext cx="10052115" cy="4114800"/>
          </a:xfrm>
        </p:spPr>
        <p:txBody>
          <a:bodyPr/>
          <a:lstStyle/>
          <a:p>
            <a:pPr>
              <a:buFont typeface="Times New Roman" panose="02020603050405020304" pitchFamily="18" charset="0"/>
              <a:buNone/>
            </a:pPr>
            <a:r>
              <a:rPr lang="th-TH" altLang="en-US" sz="2800" dirty="0"/>
              <a:t>If one module wishes to send data</a:t>
            </a:r>
            <a:endParaRPr lang="th-TH" altLang="en-US" dirty="0"/>
          </a:p>
          <a:p>
            <a:r>
              <a:rPr lang="th-TH" altLang="en-US" dirty="0"/>
              <a:t>obtain the use of the bus</a:t>
            </a:r>
          </a:p>
          <a:p>
            <a:r>
              <a:rPr lang="th-TH" altLang="en-US" dirty="0"/>
              <a:t>transfer data via the bus</a:t>
            </a:r>
            <a:endParaRPr lang="th-TH" altLang="en-US" sz="2800" dirty="0"/>
          </a:p>
          <a:p>
            <a:pPr>
              <a:buFont typeface="Times New Roman" panose="02020603050405020304" pitchFamily="18" charset="0"/>
              <a:buNone/>
            </a:pPr>
            <a:r>
              <a:rPr lang="th-TH" altLang="en-US" sz="2800" dirty="0"/>
              <a:t>If one module wishes to request data</a:t>
            </a:r>
            <a:endParaRPr lang="th-TH" altLang="en-US" dirty="0"/>
          </a:p>
          <a:p>
            <a:r>
              <a:rPr lang="th-TH" altLang="en-US" dirty="0"/>
              <a:t>obtain the use of the bus</a:t>
            </a:r>
          </a:p>
          <a:p>
            <a:r>
              <a:rPr lang="th-TH" altLang="en-US" dirty="0"/>
              <a:t>transfer request to the other module over the control and address lines, then wait for that second module to send the data.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8FF705F-163E-8F98-DEB1-12563999D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 b="1"/>
              <a:t>What do buses look like?</a:t>
            </a:r>
            <a:endParaRPr lang="th-TH" altLang="en-US" sz="3600" b="1"/>
          </a:p>
        </p:txBody>
      </p:sp>
      <p:pic>
        <p:nvPicPr>
          <p:cNvPr id="26627" name="Picture 3" descr="bus">
            <a:extLst>
              <a:ext uri="{FF2B5EF4-FFF2-40B4-BE49-F238E27FC236}">
                <a16:creationId xmlns:a16="http://schemas.microsoft.com/office/drawing/2014/main" id="{2CBC70D8-A436-9C37-0710-1AC1EBAE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276475"/>
            <a:ext cx="35909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CARSNOSS">
            <a:extLst>
              <a:ext uri="{FF2B5EF4-FFF2-40B4-BE49-F238E27FC236}">
                <a16:creationId xmlns:a16="http://schemas.microsoft.com/office/drawing/2014/main" id="{D4C2E901-3DE2-EA10-B085-47349F81474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9950" y="1884364"/>
            <a:ext cx="2058988" cy="1444625"/>
          </a:xfrm>
          <a:noFill/>
        </p:spPr>
      </p:pic>
      <p:pic>
        <p:nvPicPr>
          <p:cNvPr id="26629" name="Picture 5" descr="19-pci_overview">
            <a:extLst>
              <a:ext uri="{FF2B5EF4-FFF2-40B4-BE49-F238E27FC236}">
                <a16:creationId xmlns:a16="http://schemas.microsoft.com/office/drawing/2014/main" id="{3F0278BF-C83D-E28B-D7A9-EC72AAAF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3716339"/>
            <a:ext cx="2424112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3C28-EDDA-41BA-BBB1-5E537606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3663D-66A2-B873-4F6B-1616BC48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59" y="2556931"/>
            <a:ext cx="9833500" cy="36574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i="0" dirty="0">
                <a:solidFill>
                  <a:srgbClr val="273239"/>
                </a:solidFill>
                <a:effectLst/>
              </a:rPr>
              <a:t>In computer system one or more modules may need control of the data bus or address bus. </a:t>
            </a:r>
            <a:r>
              <a:rPr lang="en-US" i="0" dirty="0" err="1">
                <a:solidFill>
                  <a:srgbClr val="273239"/>
                </a:solidFill>
                <a:effectLst/>
              </a:rPr>
              <a:t>E.g</a:t>
            </a:r>
            <a:r>
              <a:rPr lang="en-US" i="0" dirty="0">
                <a:solidFill>
                  <a:srgbClr val="273239"/>
                </a:solidFill>
                <a:effectLst/>
              </a:rPr>
              <a:t> I/O module may need to read or write data directly in memory without sending dat</a:t>
            </a:r>
            <a:r>
              <a:rPr lang="en-US" dirty="0">
                <a:solidFill>
                  <a:srgbClr val="273239"/>
                </a:solidFill>
              </a:rPr>
              <a:t>a to a processor.</a:t>
            </a:r>
          </a:p>
          <a:p>
            <a:pPr algn="just"/>
            <a:r>
              <a:rPr lang="en-US" dirty="0">
                <a:solidFill>
                  <a:srgbClr val="273239"/>
                </a:solidFill>
              </a:rPr>
              <a:t>Because only one unit at a time can successfully transmit over the bus , some arbitration method is required.</a:t>
            </a:r>
          </a:p>
          <a:p>
            <a:pPr algn="just"/>
            <a:r>
              <a:rPr lang="en-US" sz="2400" b="1" i="0" dirty="0">
                <a:solidFill>
                  <a:srgbClr val="333333"/>
                </a:solidFill>
                <a:effectLst/>
              </a:rPr>
              <a:t>Two approaches are followed for the bus Arbitration: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effectLst/>
              </a:rPr>
              <a:t>Centralized Bus Arbitration</a:t>
            </a:r>
            <a:r>
              <a:rPr lang="en-US" sz="2400" b="0" dirty="0">
                <a:solidFill>
                  <a:srgbClr val="FF0000"/>
                </a:solidFill>
                <a:effectLst/>
              </a:rPr>
              <a:t> 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effectLst/>
              </a:rPr>
              <a:t>Distributed Bus Arbitration </a:t>
            </a:r>
            <a:endParaRPr lang="en-US" sz="2400" b="0" dirty="0">
              <a:solidFill>
                <a:srgbClr val="FF0000"/>
              </a:solidFill>
              <a:effectLst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b="0" i="0" dirty="0">
              <a:solidFill>
                <a:srgbClr val="333333"/>
              </a:solidFill>
              <a:effectLst/>
            </a:endParaRPr>
          </a:p>
          <a:p>
            <a:pPr algn="just"/>
            <a:endParaRPr lang="en-US" dirty="0">
              <a:solidFill>
                <a:srgbClr val="273239"/>
              </a:solidFill>
            </a:endParaRPr>
          </a:p>
          <a:p>
            <a:pPr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238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0CC6FF-32A9-54DC-F750-4CA2982D9612}"/>
              </a:ext>
            </a:extLst>
          </p:cNvPr>
          <p:cNvSpPr txBox="1"/>
          <p:nvPr/>
        </p:nvSpPr>
        <p:spPr>
          <a:xfrm>
            <a:off x="2934070" y="532941"/>
            <a:ext cx="8962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Centralized Bus Arbitration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 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5B9D7-ECF2-0342-E65F-47655F6F56AB}"/>
              </a:ext>
            </a:extLst>
          </p:cNvPr>
          <p:cNvSpPr txBox="1"/>
          <p:nvPr/>
        </p:nvSpPr>
        <p:spPr>
          <a:xfrm>
            <a:off x="898123" y="1561030"/>
            <a:ext cx="10395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 a centralized scheme, a single hardware device, referred to as bus controller/bus arbiter/bus master, is responsible for allocating time to requesting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Bus master can be a separate module or a part of processor.</a:t>
            </a:r>
          </a:p>
          <a:p>
            <a:endParaRPr lang="en-IN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Methods of Centralized BUS Arbitration: </a:t>
            </a:r>
            <a:endParaRPr lang="en-I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IN" sz="2400" dirty="0"/>
              <a:t>Daisy Chaining Method</a:t>
            </a:r>
          </a:p>
          <a:p>
            <a:pPr marL="342900" indent="-342900">
              <a:buAutoNum type="arabicPeriod"/>
            </a:pPr>
            <a:r>
              <a:rPr lang="en-US" sz="2400" i="0" dirty="0">
                <a:solidFill>
                  <a:srgbClr val="273239"/>
                </a:solidFill>
                <a:effectLst/>
              </a:rPr>
              <a:t>Polling or Rotating Priority method</a:t>
            </a:r>
            <a:endParaRPr lang="en-IN" sz="2400" i="0" dirty="0">
              <a:solidFill>
                <a:srgbClr val="273239"/>
              </a:solidFill>
              <a:effectLst/>
            </a:endParaRPr>
          </a:p>
          <a:p>
            <a:pPr marL="342900" indent="-342900">
              <a:buAutoNum type="arabicPeriod"/>
            </a:pPr>
            <a:r>
              <a:rPr lang="en-US" sz="2400" i="0" dirty="0">
                <a:solidFill>
                  <a:srgbClr val="273239"/>
                </a:solidFill>
                <a:effectLst/>
              </a:rPr>
              <a:t>Fixed priority or Independent Request method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15662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1240-FBA4-7F6A-3019-9D1F8B1EEF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627556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Daisy Chaining Method</a:t>
            </a:r>
            <a:br>
              <a:rPr lang="en-IN" sz="4400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C902C-3E40-746B-BBEC-AD31246A0482}"/>
              </a:ext>
            </a:extLst>
          </p:cNvPr>
          <p:cNvSpPr txBox="1"/>
          <p:nvPr/>
        </p:nvSpPr>
        <p:spPr>
          <a:xfrm>
            <a:off x="554392" y="1930893"/>
            <a:ext cx="518455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</a:rPr>
              <a:t>It is a simple and cheaper method where all the bus masters use the same line for making bus requests.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</a:rPr>
              <a:t>The bus grant signal serially propagates through each master until it encounters the first one that is requesting access to the bus.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</a:rPr>
              <a:t>This master blocks the propagation of the bus grant signal by sending bus busy status.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3239"/>
                </a:solidFill>
              </a:rPr>
              <a:t>T</a:t>
            </a:r>
            <a:r>
              <a:rPr lang="en-US" sz="2000" b="0" i="0" dirty="0">
                <a:solidFill>
                  <a:srgbClr val="273239"/>
                </a:solidFill>
                <a:effectLst/>
              </a:rPr>
              <a:t>herefore any other requesting module will not receive the grant signal and hence cannot access the bus.</a:t>
            </a:r>
            <a:endParaRPr lang="en-IN" sz="2000" dirty="0"/>
          </a:p>
        </p:txBody>
      </p:sp>
      <p:pic>
        <p:nvPicPr>
          <p:cNvPr id="1026" name="Picture 2" descr="What is the bus arbitration? What are different methods to resolve bus  arbitration?">
            <a:extLst>
              <a:ext uri="{FF2B5EF4-FFF2-40B4-BE49-F238E27FC236}">
                <a16:creationId xmlns:a16="http://schemas.microsoft.com/office/drawing/2014/main" id="{F5C216BA-5E0C-A0FD-8BB4-B201BB11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950" y="2036731"/>
            <a:ext cx="6453049" cy="30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447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B201FA-F6E4-F7C5-2429-EAFA35A6CBBC}"/>
              </a:ext>
            </a:extLst>
          </p:cNvPr>
          <p:cNvSpPr txBox="1"/>
          <p:nvPr/>
        </p:nvSpPr>
        <p:spPr>
          <a:xfrm>
            <a:off x="2658861" y="627641"/>
            <a:ext cx="82695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Polling or Rotating Priority method</a:t>
            </a:r>
          </a:p>
        </p:txBody>
      </p:sp>
      <p:pic>
        <p:nvPicPr>
          <p:cNvPr id="3074" name="Picture 2" descr="What is bus arbitration? Explain any two techniques of bus arbitration. OR  Explain Bus Contention and different method to resolve it">
            <a:extLst>
              <a:ext uri="{FF2B5EF4-FFF2-40B4-BE49-F238E27FC236}">
                <a16:creationId xmlns:a16="http://schemas.microsoft.com/office/drawing/2014/main" id="{92260EB4-354B-844A-3160-89B01A82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37" y="2136976"/>
            <a:ext cx="5474563" cy="317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1EA094-92C2-EBC7-1A20-EEAD116F2D74}"/>
              </a:ext>
            </a:extLst>
          </p:cNvPr>
          <p:cNvSpPr txBox="1"/>
          <p:nvPr/>
        </p:nvSpPr>
        <p:spPr>
          <a:xfrm>
            <a:off x="743504" y="2136976"/>
            <a:ext cx="56720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</a:rPr>
              <a:t>In this, the controller is used to generate the address for the master(unique priority), the number of address lines required depends on the number of masters connected in the system.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</a:rPr>
              <a:t>The controller generates a sequence of master addresses. When the requesting master recognizes its address, it activates the busy line and begins to use the bus.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6159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11AB7B-FC98-F0ED-42CF-1BC258BC0B03}"/>
              </a:ext>
            </a:extLst>
          </p:cNvPr>
          <p:cNvSpPr txBox="1"/>
          <p:nvPr/>
        </p:nvSpPr>
        <p:spPr>
          <a:xfrm>
            <a:off x="1704514" y="902848"/>
            <a:ext cx="9756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 Fixed priority or Independent Request method</a:t>
            </a:r>
            <a:endParaRPr lang="en-I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B2679-D193-73CC-5FFF-C9D0F1AC7BEF}"/>
              </a:ext>
            </a:extLst>
          </p:cNvPr>
          <p:cNvSpPr txBox="1"/>
          <p:nvPr/>
        </p:nvSpPr>
        <p:spPr>
          <a:xfrm>
            <a:off x="707995" y="2151727"/>
            <a:ext cx="42102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this, each master has a separate pair of bus request and bus grant lines and each pair has a priority assigned to it.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built-in priority decoder within the controller selects the highest priority request and asserts the corresponding bus grant signal.</a:t>
            </a:r>
            <a:endParaRPr lang="en-IN" sz="2000" dirty="0"/>
          </a:p>
        </p:txBody>
      </p:sp>
      <p:pic>
        <p:nvPicPr>
          <p:cNvPr id="2054" name="Picture 6" descr="enter image description here">
            <a:extLst>
              <a:ext uri="{FF2B5EF4-FFF2-40B4-BE49-F238E27FC236}">
                <a16:creationId xmlns:a16="http://schemas.microsoft.com/office/drawing/2014/main" id="{A1E3FDE8-2F7D-FE31-9E0B-E50B25390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30" y="2151726"/>
            <a:ext cx="7254859" cy="38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08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05B0F-6B5B-EC9F-B157-89F4923F956C}"/>
              </a:ext>
            </a:extLst>
          </p:cNvPr>
          <p:cNvSpPr txBox="1"/>
          <p:nvPr/>
        </p:nvSpPr>
        <p:spPr>
          <a:xfrm>
            <a:off x="3413464" y="929481"/>
            <a:ext cx="611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effectLst/>
              </a:rPr>
              <a:t>Distributed Bus Arbitration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9E129-48F4-6270-20E0-DA1415B731A7}"/>
              </a:ext>
            </a:extLst>
          </p:cNvPr>
          <p:cNvSpPr txBox="1"/>
          <p:nvPr/>
        </p:nvSpPr>
        <p:spPr>
          <a:xfrm>
            <a:off x="1424865" y="2358709"/>
            <a:ext cx="97609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In distributed arbitration, all devices participate in the selection of the next bus master.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In this scheme each device on the bus is assigned a 4-bit identification number.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The number of devices connected on the bus when one or more devices request for the control of bus, they assert the start-arbitration signal and place their 4-bit ID numbers on arbitration lines, ARB0 through ARB3.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These four arbitration lines are all open-collector.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Therefore, more than one device can place their 4-bit ID number to indicate that they need to control of bus</a:t>
            </a:r>
          </a:p>
        </p:txBody>
      </p:sp>
    </p:spTree>
    <p:extLst>
      <p:ext uri="{BB962C8B-B14F-4D97-AF65-F5344CB8AC3E}">
        <p14:creationId xmlns:p14="http://schemas.microsoft.com/office/powerpoint/2010/main" val="3694446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7B07-2551-6C51-457D-D7604D3305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316838"/>
            <a:ext cx="9601200" cy="1303337"/>
          </a:xfrm>
        </p:spPr>
        <p:txBody>
          <a:bodyPr/>
          <a:lstStyle/>
          <a:p>
            <a:r>
              <a:rPr lang="en-IN" dirty="0"/>
              <a:t>Asynchronous and synchronous bus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30752-BB32-CA1F-DDD3-CFB3E0AB5590}"/>
              </a:ext>
            </a:extLst>
          </p:cNvPr>
          <p:cNvSpPr txBox="1"/>
          <p:nvPr/>
        </p:nvSpPr>
        <p:spPr>
          <a:xfrm>
            <a:off x="1013533" y="1582340"/>
            <a:ext cx="1042090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synchronous bus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A bus that interconnects devices of a computer system where information transfers between devices are self-timed rather than controlled by a synchronizing clock signal.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A connected device indicates its readiness for a transfer by activating a request signal.</a:t>
            </a:r>
            <a:r>
              <a:rPr lang="en-US" sz="2000" i="0" dirty="0">
                <a:solidFill>
                  <a:srgbClr val="282829"/>
                </a:solidFill>
                <a:effectLst/>
              </a:rPr>
              <a:t> For example, communication via fax or voice mail are all forms of asynchronous communication.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i="0" dirty="0">
                <a:solidFill>
                  <a:srgbClr val="282829"/>
                </a:solidFill>
                <a:effectLst/>
              </a:rPr>
              <a:t> low speed buses are asynchronous.</a:t>
            </a:r>
            <a:endParaRPr lang="en-US" sz="2000" i="0" dirty="0">
              <a:solidFill>
                <a:srgbClr val="282829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202124"/>
              </a:solidFill>
              <a:effectLst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ynchronous bus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A bus used to interconnect devices that comprise a computer system where the timing of transactions between devices is under the control of a synchronizing clock signal.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82829"/>
                </a:solidFill>
                <a:effectLst/>
              </a:rPr>
              <a:t>For example, a telephone conservation, a video conference and a chat room discussion are all forms of synchronous communication.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82829"/>
                </a:solidFill>
                <a:effectLst/>
              </a:rPr>
              <a:t>High speed buses are generally synchronous 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21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BF55-C8DF-8A02-BBE7-C83E47FE37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9435" y="237946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/>
              <a:t>Basic functions that computer can perform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B9E7-4338-51D9-1D9A-BA67071E29CC}"/>
              </a:ext>
            </a:extLst>
          </p:cNvPr>
          <p:cNvSpPr txBox="1"/>
          <p:nvPr/>
        </p:nvSpPr>
        <p:spPr>
          <a:xfrm>
            <a:off x="3897592" y="1206624"/>
            <a:ext cx="409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       Operating environment</a:t>
            </a:r>
          </a:p>
          <a:p>
            <a:r>
              <a:rPr lang="en-IN" b="1" dirty="0"/>
              <a:t>(Source and destination of data(I/O))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C59696-B0E6-B440-FCA5-C4E46A82EE1B}"/>
              </a:ext>
            </a:extLst>
          </p:cNvPr>
          <p:cNvSpPr/>
          <p:nvPr/>
        </p:nvSpPr>
        <p:spPr>
          <a:xfrm>
            <a:off x="4807670" y="2450970"/>
            <a:ext cx="1951349" cy="8588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 Movement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914413-A5D4-469C-5608-C95BEE7E8EA0}"/>
              </a:ext>
            </a:extLst>
          </p:cNvPr>
          <p:cNvSpPr/>
          <p:nvPr/>
        </p:nvSpPr>
        <p:spPr>
          <a:xfrm>
            <a:off x="4890154" y="3960829"/>
            <a:ext cx="1951349" cy="12066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Control Mechanism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160CC-0E46-C7FF-C40F-6B20DA958894}"/>
              </a:ext>
            </a:extLst>
          </p:cNvPr>
          <p:cNvSpPr/>
          <p:nvPr/>
        </p:nvSpPr>
        <p:spPr>
          <a:xfrm>
            <a:off x="6911419" y="5293151"/>
            <a:ext cx="1951349" cy="12066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 Processing Facility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5729AC-E955-6B43-9EC5-369168B239A4}"/>
              </a:ext>
            </a:extLst>
          </p:cNvPr>
          <p:cNvSpPr/>
          <p:nvPr/>
        </p:nvSpPr>
        <p:spPr>
          <a:xfrm>
            <a:off x="2817041" y="5293151"/>
            <a:ext cx="1951349" cy="12066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 Storage Facility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D91B4A-C5A4-9003-D68C-067BF5F0E0DE}"/>
              </a:ext>
            </a:extLst>
          </p:cNvPr>
          <p:cNvCxnSpPr>
            <a:cxnSpLocks/>
          </p:cNvCxnSpPr>
          <p:nvPr/>
        </p:nvCxnSpPr>
        <p:spPr>
          <a:xfrm>
            <a:off x="5571241" y="1832188"/>
            <a:ext cx="0" cy="618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5BF4A6-814E-4B35-1879-219F07E38031}"/>
              </a:ext>
            </a:extLst>
          </p:cNvPr>
          <p:cNvCxnSpPr>
            <a:cxnSpLocks/>
          </p:cNvCxnSpPr>
          <p:nvPr/>
        </p:nvCxnSpPr>
        <p:spPr>
          <a:xfrm>
            <a:off x="5571241" y="3309786"/>
            <a:ext cx="0" cy="651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BC1BDF-2F8E-9158-EC67-83D7C6617660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4482622" y="4927076"/>
            <a:ext cx="573287" cy="542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CC933A-8A04-84F4-74B2-A6DEA9ED1BB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471502" y="5065705"/>
            <a:ext cx="725685" cy="40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D95C7B-FBEA-F5CF-8EB0-52A7EF6A3A4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54072" y="4717699"/>
            <a:ext cx="1033022" cy="575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20C94C-C572-E65C-298A-8C45F009F90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768390" y="5167460"/>
            <a:ext cx="670089" cy="729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9CDEEF-9E73-5B04-700A-CEF916A6CAD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865829" y="3309786"/>
            <a:ext cx="39279" cy="651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37FDD9-3E88-3A90-AFA3-A4E46F8E758E}"/>
              </a:ext>
            </a:extLst>
          </p:cNvPr>
          <p:cNvCxnSpPr>
            <a:cxnSpLocks/>
          </p:cNvCxnSpPr>
          <p:nvPr/>
        </p:nvCxnSpPr>
        <p:spPr>
          <a:xfrm flipV="1">
            <a:off x="5905108" y="1832188"/>
            <a:ext cx="39279" cy="651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21F5E0-7D14-9071-3287-DFE2879DEA29}"/>
              </a:ext>
            </a:extLst>
          </p:cNvPr>
          <p:cNvCxnSpPr>
            <a:cxnSpLocks/>
          </p:cNvCxnSpPr>
          <p:nvPr/>
        </p:nvCxnSpPr>
        <p:spPr>
          <a:xfrm>
            <a:off x="6789657" y="4336698"/>
            <a:ext cx="5809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179937-EB05-2CE5-5935-D4F641C37D8C}"/>
              </a:ext>
            </a:extLst>
          </p:cNvPr>
          <p:cNvSpPr txBox="1"/>
          <p:nvPr/>
        </p:nvSpPr>
        <p:spPr>
          <a:xfrm>
            <a:off x="7370583" y="4242062"/>
            <a:ext cx="372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Control data through instructions</a:t>
            </a:r>
          </a:p>
        </p:txBody>
      </p:sp>
    </p:spTree>
    <p:extLst>
      <p:ext uri="{BB962C8B-B14F-4D97-AF65-F5344CB8AC3E}">
        <p14:creationId xmlns:p14="http://schemas.microsoft.com/office/powerpoint/2010/main" val="86877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/BLM 376 Computer Architecture Chapter 1 Introduction - ppt download">
            <a:extLst>
              <a:ext uri="{FF2B5EF4-FFF2-40B4-BE49-F238E27FC236}">
                <a16:creationId xmlns:a16="http://schemas.microsoft.com/office/drawing/2014/main" id="{62EB80E0-4E3A-57EC-C66E-B2F695CFA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 bwMode="auto">
          <a:xfrm>
            <a:off x="4572000" y="603315"/>
            <a:ext cx="7013542" cy="60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/BLM 376 Computer Architecture Chapter 1 Introduction - ppt download">
            <a:extLst>
              <a:ext uri="{FF2B5EF4-FFF2-40B4-BE49-F238E27FC236}">
                <a16:creationId xmlns:a16="http://schemas.microsoft.com/office/drawing/2014/main" id="{4EB544EE-D3EB-D1C1-3EB7-7F1D16797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t="1203" r="55923" b="74012"/>
          <a:stretch/>
        </p:blipFill>
        <p:spPr bwMode="auto">
          <a:xfrm>
            <a:off x="606458" y="516118"/>
            <a:ext cx="4078664" cy="13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76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BCE3-FC6C-A7E9-3763-B0215CE0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A5A7-935D-4014-B0BB-72260E24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CPU(Processor): </a:t>
            </a:r>
            <a:r>
              <a:rPr lang="en-IN" dirty="0"/>
              <a:t>Controls the operation of computer and performs its data processing functions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Main Memory: </a:t>
            </a:r>
            <a:r>
              <a:rPr lang="en-IN" dirty="0"/>
              <a:t>Stores data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I/O: </a:t>
            </a:r>
            <a:r>
              <a:rPr lang="en-IN" dirty="0"/>
              <a:t>Moves data between computer and its external environment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System interconnections: </a:t>
            </a:r>
            <a:r>
              <a:rPr lang="en-IN" dirty="0"/>
              <a:t>mechanism provided for communication among CPU, main memory and I/O by means of </a:t>
            </a:r>
            <a:r>
              <a:rPr lang="en-IN" b="1" dirty="0"/>
              <a:t>system bus, </a:t>
            </a:r>
            <a:r>
              <a:rPr lang="en-IN" dirty="0"/>
              <a:t>which consist of number of connecting wires to which all other components attach</a:t>
            </a:r>
          </a:p>
        </p:txBody>
      </p:sp>
    </p:spTree>
    <p:extLst>
      <p:ext uri="{BB962C8B-B14F-4D97-AF65-F5344CB8AC3E}">
        <p14:creationId xmlns:p14="http://schemas.microsoft.com/office/powerpoint/2010/main" val="311439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4556-C9CD-86DF-931F-383E619A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 of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41C3-5F03-8350-77E4-F2637EFD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Control unit: </a:t>
            </a:r>
            <a:r>
              <a:rPr lang="en-IN" dirty="0"/>
              <a:t>Controls the operation of the CPU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Arithmetic and logic unit(ALU): </a:t>
            </a:r>
            <a:r>
              <a:rPr lang="en-IN" dirty="0"/>
              <a:t>performs computer’s data processing functions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Registers: </a:t>
            </a:r>
            <a:r>
              <a:rPr lang="en-IN" dirty="0"/>
              <a:t>Provides storage internals to the CPU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CPU interconnection: </a:t>
            </a:r>
            <a:r>
              <a:rPr lang="en-IN" dirty="0"/>
              <a:t>mechanism provided for communication among ALU, CU and registers</a:t>
            </a:r>
          </a:p>
        </p:txBody>
      </p:sp>
    </p:spTree>
    <p:extLst>
      <p:ext uri="{BB962C8B-B14F-4D97-AF65-F5344CB8AC3E}">
        <p14:creationId xmlns:p14="http://schemas.microsoft.com/office/powerpoint/2010/main" val="1643443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3022</TotalTime>
  <Words>2676</Words>
  <Application>Microsoft Office PowerPoint</Application>
  <PresentationFormat>Widescreen</PresentationFormat>
  <Paragraphs>319</Paragraphs>
  <Slides>59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Arial</vt:lpstr>
      <vt:lpstr>Arial Narrow</vt:lpstr>
      <vt:lpstr>Calibri</vt:lpstr>
      <vt:lpstr>Garamond</vt:lpstr>
      <vt:lpstr>inter-regular</vt:lpstr>
      <vt:lpstr>Times New Roman</vt:lpstr>
      <vt:lpstr>urw-din</vt:lpstr>
      <vt:lpstr>Wingdings</vt:lpstr>
      <vt:lpstr>Organic</vt:lpstr>
      <vt:lpstr>Bitmap Image</vt:lpstr>
      <vt:lpstr>Computer Organization and Architecture</vt:lpstr>
      <vt:lpstr>Computer Architecture</vt:lpstr>
      <vt:lpstr>Computer Organization</vt:lpstr>
      <vt:lpstr>Difference between Computer Architecture and Computer Organization</vt:lpstr>
      <vt:lpstr>Structure and Function</vt:lpstr>
      <vt:lpstr>Basic functions that computer can perform</vt:lpstr>
      <vt:lpstr>PowerPoint Presentation</vt:lpstr>
      <vt:lpstr>Structural Components</vt:lpstr>
      <vt:lpstr>Components of CPU</vt:lpstr>
      <vt:lpstr>Hardware</vt:lpstr>
      <vt:lpstr>Motherboard</vt:lpstr>
      <vt:lpstr>Motherboard</vt:lpstr>
      <vt:lpstr>PowerPoint Presentation</vt:lpstr>
      <vt:lpstr>Previous Motherboard</vt:lpstr>
      <vt:lpstr>Input Devices</vt:lpstr>
      <vt:lpstr>Input Devices</vt:lpstr>
      <vt:lpstr>Memory Devices</vt:lpstr>
      <vt:lpstr>Output Devices</vt:lpstr>
      <vt:lpstr>Evolution of computers</vt:lpstr>
      <vt:lpstr>First Generation Computers (1940-1956) </vt:lpstr>
      <vt:lpstr>Second Generation Computers (1956-1963) </vt:lpstr>
      <vt:lpstr>Third Generation Computers (1964-1971) </vt:lpstr>
      <vt:lpstr>Fourth Generation Computers (1971-Present) </vt:lpstr>
      <vt:lpstr>Fifth Generation Computers (Present and Beyond) </vt:lpstr>
      <vt:lpstr>Designing Computers</vt:lpstr>
      <vt:lpstr>Von Neumann Architecture</vt:lpstr>
      <vt:lpstr>The Von Neumann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IAS Memory Formats</vt:lpstr>
      <vt:lpstr>PowerPoint Presentation</vt:lpstr>
      <vt:lpstr>PowerPoint Presentation</vt:lpstr>
      <vt:lpstr>Instruction execution cycle</vt:lpstr>
      <vt:lpstr>PowerPoint Presentation</vt:lpstr>
      <vt:lpstr>PowerPoint Presentation</vt:lpstr>
      <vt:lpstr>PowerPoint Presentation</vt:lpstr>
      <vt:lpstr>Instruction Pipeline</vt:lpstr>
      <vt:lpstr>Evolution of Intel processor architecture- 4 bit to 64 bit</vt:lpstr>
      <vt:lpstr>Interconnection Structures</vt:lpstr>
      <vt:lpstr>Computer  Modules</vt:lpstr>
      <vt:lpstr>Type of transfers</vt:lpstr>
      <vt:lpstr>Bus Interconnection</vt:lpstr>
      <vt:lpstr>Bus Interconnection</vt:lpstr>
      <vt:lpstr>Bus Structure</vt:lpstr>
      <vt:lpstr>Data Lines</vt:lpstr>
      <vt:lpstr>The Address Lines </vt:lpstr>
      <vt:lpstr>The Control Lines</vt:lpstr>
      <vt:lpstr>The operation of the bus</vt:lpstr>
      <vt:lpstr>What do buses look like?</vt:lpstr>
      <vt:lpstr>Bus Arbitration</vt:lpstr>
      <vt:lpstr>PowerPoint Presentation</vt:lpstr>
      <vt:lpstr>Daisy Chaining Method </vt:lpstr>
      <vt:lpstr>PowerPoint Presentation</vt:lpstr>
      <vt:lpstr>PowerPoint Presentation</vt:lpstr>
      <vt:lpstr>PowerPoint Presentation</vt:lpstr>
      <vt:lpstr>Asynchronous and synchronous bus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Organization and Architecture</dc:title>
  <dc:creator>Smita Mande</dc:creator>
  <cp:lastModifiedBy>Minal Kolhe</cp:lastModifiedBy>
  <cp:revision>116</cp:revision>
  <dcterms:created xsi:type="dcterms:W3CDTF">2022-11-29T10:35:29Z</dcterms:created>
  <dcterms:modified xsi:type="dcterms:W3CDTF">2023-03-15T17:45:16Z</dcterms:modified>
</cp:coreProperties>
</file>